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61" r:id="rId4"/>
    <p:sldId id="258" r:id="rId5"/>
    <p:sldId id="259" r:id="rId6"/>
    <p:sldId id="260" r:id="rId7"/>
    <p:sldId id="262" r:id="rId8"/>
    <p:sldId id="263" r:id="rId9"/>
    <p:sldId id="264" r:id="rId10"/>
    <p:sldId id="268" r:id="rId11"/>
    <p:sldId id="269"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75"/>
    <p:restoredTop sz="94695"/>
  </p:normalViewPr>
  <p:slideViewPr>
    <p:cSldViewPr snapToGrid="0" snapToObjects="1">
      <p:cViewPr varScale="1">
        <p:scale>
          <a:sx n="174" d="100"/>
          <a:sy n="174" d="100"/>
        </p:scale>
        <p:origin x="11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FA971-1044-DD4F-8671-5415D088591D}" type="datetimeFigureOut">
              <a:rPr kumimoji="1" lang="ja-JP" altLang="en-US" smtClean="0"/>
              <a:t>2021/11/28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763E8-D29C-CC4F-B6D6-9CDF2633154B}" type="slidenum">
              <a:rPr kumimoji="1" lang="ja-JP" altLang="en-US" smtClean="0"/>
              <a:t>‹#›</a:t>
            </a:fld>
            <a:endParaRPr kumimoji="1" lang="ja-JP" altLang="en-US"/>
          </a:p>
        </p:txBody>
      </p:sp>
    </p:spTree>
    <p:extLst>
      <p:ext uri="{BB962C8B-B14F-4D97-AF65-F5344CB8AC3E}">
        <p14:creationId xmlns:p14="http://schemas.microsoft.com/office/powerpoint/2010/main" val="4040862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0D763E8-D29C-CC4F-B6D6-9CDF2633154B}" type="slidenum">
              <a:rPr kumimoji="1" lang="ja-JP" altLang="en-US" smtClean="0"/>
              <a:t>2</a:t>
            </a:fld>
            <a:endParaRPr kumimoji="1" lang="ja-JP" altLang="en-US"/>
          </a:p>
        </p:txBody>
      </p:sp>
    </p:spTree>
    <p:extLst>
      <p:ext uri="{BB962C8B-B14F-4D97-AF65-F5344CB8AC3E}">
        <p14:creationId xmlns:p14="http://schemas.microsoft.com/office/powerpoint/2010/main" val="377575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0D763E8-D29C-CC4F-B6D6-9CDF2633154B}" type="slidenum">
              <a:rPr kumimoji="1" lang="ja-JP" altLang="en-US" smtClean="0"/>
              <a:t>8</a:t>
            </a:fld>
            <a:endParaRPr kumimoji="1" lang="ja-JP" altLang="en-US"/>
          </a:p>
        </p:txBody>
      </p:sp>
    </p:spTree>
    <p:extLst>
      <p:ext uri="{BB962C8B-B14F-4D97-AF65-F5344CB8AC3E}">
        <p14:creationId xmlns:p14="http://schemas.microsoft.com/office/powerpoint/2010/main" val="3432365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0D763E8-D29C-CC4F-B6D6-9CDF2633154B}" type="slidenum">
              <a:rPr kumimoji="1" lang="ja-JP" altLang="en-US" smtClean="0"/>
              <a:t>9</a:t>
            </a:fld>
            <a:endParaRPr kumimoji="1" lang="ja-JP" altLang="en-US"/>
          </a:p>
        </p:txBody>
      </p:sp>
    </p:spTree>
    <p:extLst>
      <p:ext uri="{BB962C8B-B14F-4D97-AF65-F5344CB8AC3E}">
        <p14:creationId xmlns:p14="http://schemas.microsoft.com/office/powerpoint/2010/main" val="361227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0D763E8-D29C-CC4F-B6D6-9CDF2633154B}" type="slidenum">
              <a:rPr kumimoji="1" lang="ja-JP" altLang="en-US" smtClean="0"/>
              <a:t>11</a:t>
            </a:fld>
            <a:endParaRPr kumimoji="1" lang="ja-JP" altLang="en-US"/>
          </a:p>
        </p:txBody>
      </p:sp>
    </p:spTree>
    <p:extLst>
      <p:ext uri="{BB962C8B-B14F-4D97-AF65-F5344CB8AC3E}">
        <p14:creationId xmlns:p14="http://schemas.microsoft.com/office/powerpoint/2010/main" val="120433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96957" y="815009"/>
            <a:ext cx="8319052" cy="2694954"/>
          </a:xfrm>
        </p:spPr>
        <p:txBody>
          <a:bodyPr anchor="b"/>
          <a:lstStyle>
            <a:lvl1pPr algn="ctr">
              <a:defRPr sz="6000">
                <a:latin typeface="Meiryo" panose="020B0604030504040204" pitchFamily="34" charset="-128"/>
                <a:ea typeface="Meiryo" panose="020B0604030504040204" pitchFamily="34" charset="-128"/>
              </a:defRPr>
            </a:lvl1pPr>
          </a:lstStyle>
          <a:p>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Meiryo" panose="020B0604030504040204" pitchFamily="34" charset="-128"/>
                <a:ea typeface="Meiryo"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19718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76846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Tree>
    <p:extLst>
      <p:ext uri="{BB962C8B-B14F-4D97-AF65-F5344CB8AC3E}">
        <p14:creationId xmlns:p14="http://schemas.microsoft.com/office/powerpoint/2010/main" val="55063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99602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43584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060377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48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56099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2264724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04895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lnSpc>
          <a:spcPct val="90000"/>
        </a:lnSpc>
        <a:spcBef>
          <a:spcPct val="0"/>
        </a:spcBef>
        <a:buNone/>
        <a:defRPr kumimoji="1" sz="4400" kern="1200">
          <a:solidFill>
            <a:schemeClr val="tx1"/>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eiryo" panose="020B0604030504040204" pitchFamily="34" charset="-128"/>
          <a:ea typeface="Meiryo" panose="020B060403050404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eiryo" panose="020B0604030504040204" pitchFamily="34" charset="-128"/>
          <a:ea typeface="Meiryo" panose="020B060403050404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panose="020B0604030504040204" pitchFamily="34" charset="-128"/>
          <a:ea typeface="Meiryo" panose="020B060403050404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panose="020B0604030504040204" pitchFamily="34" charset="-128"/>
          <a:ea typeface="Meiryo" panose="020B060403050404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E4AF91-6026-0D45-A9E0-4EC8FBB94E4C}"/>
              </a:ext>
            </a:extLst>
          </p:cNvPr>
          <p:cNvSpPr>
            <a:spLocks noGrp="1"/>
          </p:cNvSpPr>
          <p:nvPr>
            <p:ph type="ctrTitle"/>
          </p:nvPr>
        </p:nvSpPr>
        <p:spPr>
          <a:xfrm>
            <a:off x="36786" y="1986454"/>
            <a:ext cx="9070427" cy="1986457"/>
          </a:xfrm>
        </p:spPr>
        <p:txBody>
          <a:bodyPr/>
          <a:lstStyle/>
          <a:p>
            <a:r>
              <a:rPr lang="ja-JP" altLang="en-US"/>
              <a:t>在宅医療における</a:t>
            </a:r>
            <a:br>
              <a:rPr lang="en-US" altLang="ja-JP" dirty="0"/>
            </a:br>
            <a:r>
              <a:rPr lang="pt-PT" altLang="ja-JP" dirty="0"/>
              <a:t>ICT</a:t>
            </a:r>
            <a:r>
              <a:rPr lang="ja-JP" altLang="en-US"/>
              <a:t>運用の課題と可能性</a:t>
            </a:r>
            <a:endParaRPr kumimoji="1" lang="ja-JP" altLang="en-US"/>
          </a:p>
        </p:txBody>
      </p:sp>
      <p:sp>
        <p:nvSpPr>
          <p:cNvPr id="3" name="字幕 2">
            <a:extLst>
              <a:ext uri="{FF2B5EF4-FFF2-40B4-BE49-F238E27FC236}">
                <a16:creationId xmlns:a16="http://schemas.microsoft.com/office/drawing/2014/main" id="{55204EF0-59D4-1647-BEDA-A8E38CC105C8}"/>
              </a:ext>
            </a:extLst>
          </p:cNvPr>
          <p:cNvSpPr>
            <a:spLocks noGrp="1"/>
          </p:cNvSpPr>
          <p:nvPr>
            <p:ph type="subTitle" idx="1"/>
          </p:nvPr>
        </p:nvSpPr>
        <p:spPr>
          <a:xfrm>
            <a:off x="1142999" y="5783997"/>
            <a:ext cx="6858000" cy="402478"/>
          </a:xfrm>
        </p:spPr>
        <p:txBody>
          <a:bodyPr>
            <a:normAutofit lnSpcReduction="10000"/>
          </a:bodyPr>
          <a:lstStyle/>
          <a:p>
            <a:r>
              <a:rPr lang="ja-JP" altLang="en-US"/>
              <a:t>多職種連携委員会 </a:t>
            </a:r>
            <a:r>
              <a:rPr lang="pt-PT" altLang="ja-JP" dirty="0"/>
              <a:t>ICT </a:t>
            </a:r>
            <a:r>
              <a:rPr lang="ja-JP" altLang="en-US"/>
              <a:t>ワーキンググループ企画</a:t>
            </a:r>
            <a:endParaRPr kumimoji="1" lang="ja-JP" altLang="en-US"/>
          </a:p>
        </p:txBody>
      </p:sp>
      <p:sp>
        <p:nvSpPr>
          <p:cNvPr id="4" name="テキスト ボックス 3">
            <a:extLst>
              <a:ext uri="{FF2B5EF4-FFF2-40B4-BE49-F238E27FC236}">
                <a16:creationId xmlns:a16="http://schemas.microsoft.com/office/drawing/2014/main" id="{D82B5A7E-32C2-4946-A73E-12729BD0383F}"/>
              </a:ext>
            </a:extLst>
          </p:cNvPr>
          <p:cNvSpPr txBox="1"/>
          <p:nvPr/>
        </p:nvSpPr>
        <p:spPr>
          <a:xfrm>
            <a:off x="304801" y="263219"/>
            <a:ext cx="3783724" cy="646331"/>
          </a:xfrm>
          <a:prstGeom prst="rect">
            <a:avLst/>
          </a:prstGeom>
          <a:noFill/>
        </p:spPr>
        <p:txBody>
          <a:bodyPr wrap="square" rtlCol="0">
            <a:spAutoFit/>
          </a:bodyPr>
          <a:lstStyle/>
          <a:p>
            <a:r>
              <a:rPr kumimoji="1" lang="ja-JP" altLang="en-US" sz="3600" b="1">
                <a:latin typeface="Meiryo" panose="020B0604030504040204" pitchFamily="34" charset="-128"/>
                <a:ea typeface="Meiryo" panose="020B0604030504040204" pitchFamily="34" charset="-128"/>
              </a:rPr>
              <a:t>シンポジウム</a:t>
            </a:r>
            <a:r>
              <a:rPr kumimoji="1" lang="en-US" altLang="ja-JP" sz="3600" b="1" dirty="0">
                <a:latin typeface="Meiryo" panose="020B0604030504040204" pitchFamily="34" charset="-128"/>
                <a:ea typeface="Meiryo" panose="020B0604030504040204" pitchFamily="34" charset="-128"/>
              </a:rPr>
              <a:t>52</a:t>
            </a:r>
            <a:endParaRPr kumimoji="1" lang="ja-JP" altLang="en-US" sz="3600" b="1">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512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8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a:extLst>
              <a:ext uri="{FF2B5EF4-FFF2-40B4-BE49-F238E27FC236}">
                <a16:creationId xmlns:a16="http://schemas.microsoft.com/office/drawing/2014/main" id="{5D93D3AA-F3E2-DF4A-ADC2-9D9978F1433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725" y="4073618"/>
            <a:ext cx="4470977" cy="27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8626896C-1617-464F-9D22-78B9195E0B5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25" y="1301618"/>
            <a:ext cx="4471222" cy="277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1F8BC43-A309-C548-A5BE-FAEFD6E3DCE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216" y="4073618"/>
            <a:ext cx="4471222" cy="2772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4101576-379C-4E44-B3A0-F25C5075274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930" y="1301618"/>
            <a:ext cx="4471222" cy="2772000"/>
          </a:xfrm>
          <a:prstGeom prst="rect">
            <a:avLst/>
          </a:prstGeom>
          <a:noFill/>
          <a:extLst>
            <a:ext uri="{909E8E84-426E-40DD-AFC4-6F175D3DCCD1}">
              <a14:hiddenFill xmlns:a14="http://schemas.microsoft.com/office/drawing/2010/main">
                <a:solidFill>
                  <a:srgbClr val="FFFFFF"/>
                </a:solidFill>
              </a14:hiddenFill>
            </a:ext>
          </a:extLst>
        </p:spPr>
      </p:pic>
      <p:sp>
        <p:nvSpPr>
          <p:cNvPr id="28" name="タイトル 1">
            <a:extLst>
              <a:ext uri="{FF2B5EF4-FFF2-40B4-BE49-F238E27FC236}">
                <a16:creationId xmlns:a16="http://schemas.microsoft.com/office/drawing/2014/main" id="{25912D08-C988-A746-A77A-B95C77CB4C02}"/>
              </a:ext>
            </a:extLst>
          </p:cNvPr>
          <p:cNvSpPr txBox="1">
            <a:spLocks/>
          </p:cNvSpPr>
          <p:nvPr/>
        </p:nvSpPr>
        <p:spPr>
          <a:xfrm>
            <a:off x="773322" y="131027"/>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4400" kern="1200">
                <a:solidFill>
                  <a:schemeClr val="tx1"/>
                </a:solidFill>
                <a:latin typeface="Meiryo" panose="020B0604030504040204" pitchFamily="34" charset="-128"/>
                <a:ea typeface="Meiryo" panose="020B0604030504040204" pitchFamily="34" charset="-128"/>
                <a:cs typeface="+mj-cs"/>
              </a:defRPr>
            </a:lvl1pPr>
          </a:lstStyle>
          <a:p>
            <a:r>
              <a:rPr lang="en-US" altLang="ja-JP" dirty="0"/>
              <a:t>ICT</a:t>
            </a:r>
            <a:r>
              <a:rPr lang="ja-JP" altLang="en-US"/>
              <a:t>ツールのメリット</a:t>
            </a:r>
          </a:p>
        </p:txBody>
      </p:sp>
    </p:spTree>
    <p:extLst>
      <p:ext uri="{BB962C8B-B14F-4D97-AF65-F5344CB8AC3E}">
        <p14:creationId xmlns:p14="http://schemas.microsoft.com/office/powerpoint/2010/main" val="349419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178E2C-B02F-8747-BD7F-834CCC89D92F}"/>
              </a:ext>
            </a:extLst>
          </p:cNvPr>
          <p:cNvSpPr>
            <a:spLocks noGrp="1"/>
          </p:cNvSpPr>
          <p:nvPr>
            <p:ph type="title"/>
          </p:nvPr>
        </p:nvSpPr>
        <p:spPr>
          <a:xfrm>
            <a:off x="628650" y="0"/>
            <a:ext cx="7886700" cy="1325563"/>
          </a:xfrm>
        </p:spPr>
        <p:txBody>
          <a:bodyPr/>
          <a:lstStyle/>
          <a:p>
            <a:r>
              <a:rPr kumimoji="1" lang="ja-JP" altLang="en-US"/>
              <a:t>デメリット</a:t>
            </a:r>
          </a:p>
        </p:txBody>
      </p:sp>
      <p:pic>
        <p:nvPicPr>
          <p:cNvPr id="2050" name="Picture 2">
            <a:extLst>
              <a:ext uri="{FF2B5EF4-FFF2-40B4-BE49-F238E27FC236}">
                <a16:creationId xmlns:a16="http://schemas.microsoft.com/office/drawing/2014/main" id="{65EAFD47-1363-6644-A38F-D8F7607EB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 y="1094601"/>
            <a:ext cx="348405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01CFE5-70DE-B548-9D01-118D6D4950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 y="3254601"/>
            <a:ext cx="348406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F8D8E50-F405-F246-A6D5-FBF2FD40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192" y="1109838"/>
            <a:ext cx="348406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FF6E56A-4D2E-124B-94D0-95464A5E45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192" y="3429000"/>
            <a:ext cx="348406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F8FF01C-F334-564D-B5B2-5B9A81991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2590" y="4698000"/>
            <a:ext cx="3484066" cy="216000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424F916D-2D8A-864C-AC66-BA19CBEE1146}"/>
              </a:ext>
            </a:extLst>
          </p:cNvPr>
          <p:cNvSpPr/>
          <p:nvPr/>
        </p:nvSpPr>
        <p:spPr>
          <a:xfrm>
            <a:off x="5222449" y="3254601"/>
            <a:ext cx="3836710" cy="2778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66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EDA643-B604-D242-A4BE-B0AB72BDAA39}"/>
              </a:ext>
            </a:extLst>
          </p:cNvPr>
          <p:cNvSpPr>
            <a:spLocks noGrp="1"/>
          </p:cNvSpPr>
          <p:nvPr>
            <p:ph type="title"/>
          </p:nvPr>
        </p:nvSpPr>
        <p:spPr>
          <a:xfrm>
            <a:off x="656931" y="138883"/>
            <a:ext cx="7886700" cy="1325563"/>
          </a:xfrm>
        </p:spPr>
        <p:txBody>
          <a:bodyPr/>
          <a:lstStyle/>
          <a:p>
            <a:r>
              <a:rPr kumimoji="1" lang="ja-JP" altLang="en-US"/>
              <a:t>アンケート結果より</a:t>
            </a:r>
          </a:p>
        </p:txBody>
      </p:sp>
      <p:sp>
        <p:nvSpPr>
          <p:cNvPr id="3" name="コンテンツ プレースホルダー 2">
            <a:extLst>
              <a:ext uri="{FF2B5EF4-FFF2-40B4-BE49-F238E27FC236}">
                <a16:creationId xmlns:a16="http://schemas.microsoft.com/office/drawing/2014/main" id="{FD7D73D7-F093-BB4D-8D66-84E503597E9C}"/>
              </a:ext>
            </a:extLst>
          </p:cNvPr>
          <p:cNvSpPr>
            <a:spLocks noGrp="1"/>
          </p:cNvSpPr>
          <p:nvPr>
            <p:ph idx="1"/>
          </p:nvPr>
        </p:nvSpPr>
        <p:spPr>
          <a:xfrm>
            <a:off x="628650" y="1404594"/>
            <a:ext cx="8355094" cy="5453405"/>
          </a:xfrm>
        </p:spPr>
        <p:txBody>
          <a:bodyPr>
            <a:normAutofit/>
          </a:bodyPr>
          <a:lstStyle/>
          <a:p>
            <a:r>
              <a:rPr lang="ja-JP" altLang="en-US"/>
              <a:t>非常に多種類の</a:t>
            </a:r>
            <a:r>
              <a:rPr lang="en-US" altLang="ja-JP" dirty="0"/>
              <a:t>ICT</a:t>
            </a:r>
            <a:r>
              <a:rPr lang="ja-JP" altLang="en-US"/>
              <a:t>ツールが使われている</a:t>
            </a:r>
            <a:endParaRPr lang="en-US" altLang="ja-JP" dirty="0"/>
          </a:p>
          <a:p>
            <a:r>
              <a:rPr lang="ja-JP" altLang="en-US"/>
              <a:t>電子メールなどの汎用ツールの利用が過半数</a:t>
            </a:r>
            <a:endParaRPr lang="en-US" altLang="ja-JP" dirty="0"/>
          </a:p>
          <a:p>
            <a:r>
              <a:rPr lang="ja-JP" altLang="en-US"/>
              <a:t>使わない理由としては “費用”、“面倒”、 “セキュリティへの懸念”</a:t>
            </a:r>
            <a:endParaRPr lang="en-US" altLang="ja-JP" dirty="0"/>
          </a:p>
          <a:p>
            <a:r>
              <a:rPr lang="ja-JP" altLang="en-US"/>
              <a:t>利用頻度は少ないユーザと多いユーザで</a:t>
            </a:r>
            <a:r>
              <a:rPr lang="en-US" altLang="ja-JP" dirty="0"/>
              <a:t>J</a:t>
            </a:r>
            <a:r>
              <a:rPr lang="ja-JP" altLang="en-US"/>
              <a:t>カーブ</a:t>
            </a:r>
            <a:endParaRPr lang="en-US" altLang="ja-JP" dirty="0"/>
          </a:p>
          <a:p>
            <a:r>
              <a:rPr lang="en-US" altLang="ja-JP" dirty="0"/>
              <a:t>ICT</a:t>
            </a:r>
            <a:r>
              <a:rPr lang="ja-JP" altLang="en-US"/>
              <a:t>ツールのデメリットしては連携先によるツールの使い分けが最多</a:t>
            </a:r>
            <a:endParaRPr lang="en-US" altLang="ja-JP" dirty="0"/>
          </a:p>
          <a:p>
            <a:r>
              <a:rPr lang="ja-JP" altLang="en-US"/>
              <a:t>職種により回答者数に偏りがあり職種バイアスを考慮する必要がある</a:t>
            </a:r>
            <a:endParaRPr lang="en-US" altLang="ja-JP" dirty="0"/>
          </a:p>
        </p:txBody>
      </p:sp>
    </p:spTree>
    <p:extLst>
      <p:ext uri="{BB962C8B-B14F-4D97-AF65-F5344CB8AC3E}">
        <p14:creationId xmlns:p14="http://schemas.microsoft.com/office/powerpoint/2010/main" val="134979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EE06E-671A-4143-918B-5C9C5748B2BA}"/>
              </a:ext>
            </a:extLst>
          </p:cNvPr>
          <p:cNvSpPr>
            <a:spLocks noGrp="1"/>
          </p:cNvSpPr>
          <p:nvPr>
            <p:ph type="title"/>
          </p:nvPr>
        </p:nvSpPr>
        <p:spPr/>
        <p:txBody>
          <a:bodyPr/>
          <a:lstStyle/>
          <a:p>
            <a:r>
              <a:rPr kumimoji="1" lang="ja-JP" altLang="en-US"/>
              <a:t>アンケート結果</a:t>
            </a:r>
          </a:p>
        </p:txBody>
      </p:sp>
      <p:sp>
        <p:nvSpPr>
          <p:cNvPr id="3" name="コンテンツ プレースホルダー 2">
            <a:extLst>
              <a:ext uri="{FF2B5EF4-FFF2-40B4-BE49-F238E27FC236}">
                <a16:creationId xmlns:a16="http://schemas.microsoft.com/office/drawing/2014/main" id="{7DAF22AA-81E0-0F44-BE3A-4B83AF8E86D1}"/>
              </a:ext>
            </a:extLst>
          </p:cNvPr>
          <p:cNvSpPr>
            <a:spLocks noGrp="1"/>
          </p:cNvSpPr>
          <p:nvPr>
            <p:ph idx="1"/>
          </p:nvPr>
        </p:nvSpPr>
        <p:spPr/>
        <p:txBody>
          <a:bodyPr/>
          <a:lstStyle/>
          <a:p>
            <a:pPr>
              <a:lnSpc>
                <a:spcPct val="100000"/>
              </a:lnSpc>
            </a:pPr>
            <a:r>
              <a:rPr lang="ja-JP" altLang="en-US"/>
              <a:t>多職種連携委員会</a:t>
            </a:r>
            <a:r>
              <a:rPr lang="pt-PT" altLang="ja-JP" dirty="0"/>
              <a:t>ICT</a:t>
            </a:r>
            <a:r>
              <a:rPr lang="ja-JP" altLang="en-US"/>
              <a:t>ワーキンググループでは</a:t>
            </a:r>
            <a:r>
              <a:rPr lang="en-US" altLang="ja-JP" dirty="0"/>
              <a:t>ICT</a:t>
            </a:r>
            <a:r>
              <a:rPr lang="ja-JP" altLang="en-US"/>
              <a:t>ツールの利用状況の実態を把握するため、</a:t>
            </a:r>
            <a:r>
              <a:rPr lang="en-US" altLang="ja-JP" dirty="0"/>
              <a:t>2020 </a:t>
            </a:r>
            <a:r>
              <a:rPr lang="ja-JP" altLang="en-US"/>
              <a:t>年 </a:t>
            </a:r>
            <a:r>
              <a:rPr lang="en-US" altLang="ja-JP" dirty="0"/>
              <a:t>6 </a:t>
            </a:r>
            <a:r>
              <a:rPr lang="ja-JP" altLang="en-US"/>
              <a:t>月 に在宅医療連合学会の会員でメールアドレスが登録されている </a:t>
            </a:r>
            <a:r>
              <a:rPr lang="en-US" altLang="ja-JP" dirty="0"/>
              <a:t>3549 </a:t>
            </a:r>
            <a:r>
              <a:rPr lang="ja-JP" altLang="en-US"/>
              <a:t>名に本学会を通して </a:t>
            </a:r>
            <a:r>
              <a:rPr lang="pt-PT" altLang="ja-JP" dirty="0" err="1"/>
              <a:t>GoogleForms</a:t>
            </a:r>
            <a:r>
              <a:rPr lang="pt-PT" altLang="ja-JP" dirty="0"/>
              <a:t> </a:t>
            </a:r>
            <a:r>
              <a:rPr lang="ja-JP" altLang="en-US"/>
              <a:t>を用いた無記名アンケート調査を行った。</a:t>
            </a:r>
            <a:endParaRPr lang="en-US" altLang="ja-JP" dirty="0"/>
          </a:p>
          <a:p>
            <a:pPr>
              <a:lnSpc>
                <a:spcPct val="100000"/>
              </a:lnSpc>
            </a:pPr>
            <a:r>
              <a:rPr lang="ja-JP" altLang="en-US"/>
              <a:t>その結果、</a:t>
            </a:r>
            <a:r>
              <a:rPr lang="en-US" altLang="ja-JP" dirty="0"/>
              <a:t>273</a:t>
            </a:r>
            <a:r>
              <a:rPr lang="ja-JP" altLang="en-US"/>
              <a:t>（回答率 </a:t>
            </a:r>
            <a:r>
              <a:rPr lang="en-US" altLang="ja-JP" dirty="0"/>
              <a:t>7.7</a:t>
            </a:r>
            <a:r>
              <a:rPr lang="ja-JP" altLang="en-US"/>
              <a:t>％）の回答を得た。</a:t>
            </a:r>
            <a:endParaRPr kumimoji="1" lang="ja-JP" altLang="en-US"/>
          </a:p>
        </p:txBody>
      </p:sp>
    </p:spTree>
    <p:extLst>
      <p:ext uri="{BB962C8B-B14F-4D97-AF65-F5344CB8AC3E}">
        <p14:creationId xmlns:p14="http://schemas.microsoft.com/office/powerpoint/2010/main" val="28171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41F2715-AA58-E14D-A249-46CBAF66EBD6}"/>
              </a:ext>
            </a:extLst>
          </p:cNvPr>
          <p:cNvPicPr>
            <a:picLocks noChangeAspect="1"/>
          </p:cNvPicPr>
          <p:nvPr/>
        </p:nvPicPr>
        <p:blipFill>
          <a:blip r:embed="rId2"/>
          <a:stretch>
            <a:fillRect/>
          </a:stretch>
        </p:blipFill>
        <p:spPr>
          <a:xfrm>
            <a:off x="778613" y="-1"/>
            <a:ext cx="4609769" cy="6858000"/>
          </a:xfrm>
          <a:prstGeom prst="rect">
            <a:avLst/>
          </a:prstGeom>
        </p:spPr>
      </p:pic>
      <p:pic>
        <p:nvPicPr>
          <p:cNvPr id="5" name="図 4">
            <a:extLst>
              <a:ext uri="{FF2B5EF4-FFF2-40B4-BE49-F238E27FC236}">
                <a16:creationId xmlns:a16="http://schemas.microsoft.com/office/drawing/2014/main" id="{113C7E5A-EE7C-4B45-84CE-9F1075B6F685}"/>
              </a:ext>
            </a:extLst>
          </p:cNvPr>
          <p:cNvPicPr>
            <a:picLocks noChangeAspect="1"/>
          </p:cNvPicPr>
          <p:nvPr/>
        </p:nvPicPr>
        <p:blipFill>
          <a:blip r:embed="rId3"/>
          <a:stretch>
            <a:fillRect/>
          </a:stretch>
        </p:blipFill>
        <p:spPr>
          <a:xfrm>
            <a:off x="4406081" y="20781"/>
            <a:ext cx="4737919" cy="6858000"/>
          </a:xfrm>
          <a:prstGeom prst="rect">
            <a:avLst/>
          </a:prstGeom>
        </p:spPr>
      </p:pic>
      <p:grpSp>
        <p:nvGrpSpPr>
          <p:cNvPr id="12" name="グループ化 11">
            <a:extLst>
              <a:ext uri="{FF2B5EF4-FFF2-40B4-BE49-F238E27FC236}">
                <a16:creationId xmlns:a16="http://schemas.microsoft.com/office/drawing/2014/main" id="{BFD13229-0D9D-6741-8CA0-B2FC744F5BBB}"/>
              </a:ext>
            </a:extLst>
          </p:cNvPr>
          <p:cNvGrpSpPr/>
          <p:nvPr/>
        </p:nvGrpSpPr>
        <p:grpSpPr>
          <a:xfrm>
            <a:off x="1028700" y="5216235"/>
            <a:ext cx="6773081" cy="1662546"/>
            <a:chOff x="488372" y="5195453"/>
            <a:chExt cx="6773081" cy="1662546"/>
          </a:xfrm>
        </p:grpSpPr>
        <p:sp>
          <p:nvSpPr>
            <p:cNvPr id="6" name="正方形/長方形 5">
              <a:extLst>
                <a:ext uri="{FF2B5EF4-FFF2-40B4-BE49-F238E27FC236}">
                  <a16:creationId xmlns:a16="http://schemas.microsoft.com/office/drawing/2014/main" id="{A458E163-E8ED-7B4F-B2A9-034E8FBB99FF}"/>
                </a:ext>
              </a:extLst>
            </p:cNvPr>
            <p:cNvSpPr/>
            <p:nvPr/>
          </p:nvSpPr>
          <p:spPr>
            <a:xfrm>
              <a:off x="592282" y="6359236"/>
              <a:ext cx="6565263" cy="498763"/>
            </a:xfrm>
            <a:prstGeom prst="rect">
              <a:avLst/>
            </a:prstGeom>
            <a:gradFill flip="none" rotWithShape="1">
              <a:gsLst>
                <a:gs pos="0">
                  <a:schemeClr val="bg1"/>
                </a:gs>
                <a:gs pos="58000">
                  <a:schemeClr val="bg1">
                    <a:alpha val="80871"/>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5575464-082C-E940-B1E9-F3614E3B4F13}"/>
                </a:ext>
              </a:extLst>
            </p:cNvPr>
            <p:cNvSpPr/>
            <p:nvPr/>
          </p:nvSpPr>
          <p:spPr>
            <a:xfrm>
              <a:off x="592282" y="6031044"/>
              <a:ext cx="6565263" cy="400928"/>
            </a:xfrm>
            <a:prstGeom prst="rect">
              <a:avLst/>
            </a:prstGeom>
            <a:gradFill flip="none" rotWithShape="1">
              <a:gsLst>
                <a:gs pos="0">
                  <a:schemeClr val="bg1"/>
                </a:gs>
                <a:gs pos="58000">
                  <a:schemeClr val="bg1">
                    <a:alpha val="68313"/>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7658906-66E8-6C40-AEA9-3419E219CDBD}"/>
                </a:ext>
              </a:extLst>
            </p:cNvPr>
            <p:cNvSpPr/>
            <p:nvPr/>
          </p:nvSpPr>
          <p:spPr>
            <a:xfrm>
              <a:off x="602673" y="5625798"/>
              <a:ext cx="6565263" cy="400928"/>
            </a:xfrm>
            <a:prstGeom prst="rect">
              <a:avLst/>
            </a:prstGeom>
            <a:gradFill flip="none" rotWithShape="1">
              <a:gsLst>
                <a:gs pos="0">
                  <a:schemeClr val="bg1"/>
                </a:gs>
                <a:gs pos="58000">
                  <a:schemeClr val="bg1">
                    <a:alpha val="49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EFCCDA9-96E0-A145-AED8-4902D855CB32}"/>
                </a:ext>
              </a:extLst>
            </p:cNvPr>
            <p:cNvSpPr/>
            <p:nvPr/>
          </p:nvSpPr>
          <p:spPr>
            <a:xfrm>
              <a:off x="488372" y="5195453"/>
              <a:ext cx="6773081" cy="400928"/>
            </a:xfrm>
            <a:prstGeom prst="rect">
              <a:avLst/>
            </a:prstGeom>
            <a:gradFill flip="none" rotWithShape="1">
              <a:gsLst>
                <a:gs pos="0">
                  <a:schemeClr val="bg1"/>
                </a:gs>
                <a:gs pos="58000">
                  <a:schemeClr val="bg1">
                    <a:alpha val="26473"/>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3036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07498-A993-584A-B783-1C185F3A86F9}"/>
              </a:ext>
            </a:extLst>
          </p:cNvPr>
          <p:cNvSpPr>
            <a:spLocks noGrp="1"/>
          </p:cNvSpPr>
          <p:nvPr>
            <p:ph type="title"/>
          </p:nvPr>
        </p:nvSpPr>
        <p:spPr/>
        <p:txBody>
          <a:bodyPr/>
          <a:lstStyle/>
          <a:p>
            <a:r>
              <a:rPr kumimoji="1" lang="ja-JP" altLang="en-US"/>
              <a:t>回答者の職種と人数</a:t>
            </a:r>
          </a:p>
        </p:txBody>
      </p:sp>
      <p:pic>
        <p:nvPicPr>
          <p:cNvPr id="1028" name="Picture 4">
            <a:extLst>
              <a:ext uri="{FF2B5EF4-FFF2-40B4-BE49-F238E27FC236}">
                <a16:creationId xmlns:a16="http://schemas.microsoft.com/office/drawing/2014/main" id="{D19E73E1-368C-4949-B7A0-DDC8E5F788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646" y="1530063"/>
            <a:ext cx="8616610" cy="532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24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925CC-ADC4-F94F-8452-8A36C71C4E58}"/>
              </a:ext>
            </a:extLst>
          </p:cNvPr>
          <p:cNvSpPr>
            <a:spLocks noGrp="1"/>
          </p:cNvSpPr>
          <p:nvPr>
            <p:ph type="title"/>
          </p:nvPr>
        </p:nvSpPr>
        <p:spPr>
          <a:xfrm>
            <a:off x="628650" y="189172"/>
            <a:ext cx="7886700" cy="1325563"/>
          </a:xfrm>
        </p:spPr>
        <p:txBody>
          <a:bodyPr/>
          <a:lstStyle/>
          <a:p>
            <a:r>
              <a:rPr kumimoji="1" lang="ja-JP" altLang="en-US"/>
              <a:t>利用</a:t>
            </a:r>
            <a:r>
              <a:rPr kumimoji="1" lang="en-US" altLang="ja-JP" dirty="0"/>
              <a:t>ICT</a:t>
            </a:r>
            <a:r>
              <a:rPr kumimoji="1" lang="ja-JP" altLang="en-US"/>
              <a:t>ツール（複数回答）</a:t>
            </a:r>
          </a:p>
        </p:txBody>
      </p:sp>
      <p:pic>
        <p:nvPicPr>
          <p:cNvPr id="2050" name="Picture 2">
            <a:extLst>
              <a:ext uri="{FF2B5EF4-FFF2-40B4-BE49-F238E27FC236}">
                <a16:creationId xmlns:a16="http://schemas.microsoft.com/office/drawing/2014/main" id="{C25B5AF2-25A0-F248-A730-B1D0106A0F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348" y="1731822"/>
            <a:ext cx="8517096" cy="512617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6D43D0C5-A7B8-4340-9B10-9505BB0FC1C3}"/>
              </a:ext>
            </a:extLst>
          </p:cNvPr>
          <p:cNvSpPr/>
          <p:nvPr/>
        </p:nvSpPr>
        <p:spPr>
          <a:xfrm>
            <a:off x="7585362" y="4745471"/>
            <a:ext cx="1442611" cy="392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5281CFF-AD6A-7249-9AA4-8E1F5215F479}"/>
              </a:ext>
            </a:extLst>
          </p:cNvPr>
          <p:cNvSpPr/>
          <p:nvPr/>
        </p:nvSpPr>
        <p:spPr>
          <a:xfrm>
            <a:off x="436417" y="4895763"/>
            <a:ext cx="1442611" cy="3127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D986ABC-C39C-CA44-817D-A18335B55071}"/>
              </a:ext>
            </a:extLst>
          </p:cNvPr>
          <p:cNvSpPr/>
          <p:nvPr/>
        </p:nvSpPr>
        <p:spPr>
          <a:xfrm>
            <a:off x="436416" y="4357830"/>
            <a:ext cx="1693719" cy="3705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247AFC4-AD7E-154E-8BE2-AFF4128DA20D}"/>
              </a:ext>
            </a:extLst>
          </p:cNvPr>
          <p:cNvSpPr/>
          <p:nvPr/>
        </p:nvSpPr>
        <p:spPr>
          <a:xfrm>
            <a:off x="478120" y="3405220"/>
            <a:ext cx="1693717" cy="309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BD692FB-8975-6542-B2A9-2FD487F0DA9A}"/>
              </a:ext>
            </a:extLst>
          </p:cNvPr>
          <p:cNvSpPr/>
          <p:nvPr/>
        </p:nvSpPr>
        <p:spPr>
          <a:xfrm>
            <a:off x="436417" y="2452256"/>
            <a:ext cx="1693717" cy="2926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山形 17">
            <a:extLst>
              <a:ext uri="{FF2B5EF4-FFF2-40B4-BE49-F238E27FC236}">
                <a16:creationId xmlns:a16="http://schemas.microsoft.com/office/drawing/2014/main" id="{581AB3AC-9889-C14F-8E72-4CF4EEEF8212}"/>
              </a:ext>
            </a:extLst>
          </p:cNvPr>
          <p:cNvSpPr/>
          <p:nvPr/>
        </p:nvSpPr>
        <p:spPr>
          <a:xfrm>
            <a:off x="222558" y="2001569"/>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5" name="直線コネクタ 24">
            <a:extLst>
              <a:ext uri="{FF2B5EF4-FFF2-40B4-BE49-F238E27FC236}">
                <a16:creationId xmlns:a16="http://schemas.microsoft.com/office/drawing/2014/main" id="{32D8523D-9314-B049-AC2D-6BE8DCBB51D8}"/>
              </a:ext>
            </a:extLst>
          </p:cNvPr>
          <p:cNvCxnSpPr>
            <a:cxnSpLocks/>
          </p:cNvCxnSpPr>
          <p:nvPr/>
        </p:nvCxnSpPr>
        <p:spPr>
          <a:xfrm>
            <a:off x="531341" y="2218038"/>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山形 27">
            <a:extLst>
              <a:ext uri="{FF2B5EF4-FFF2-40B4-BE49-F238E27FC236}">
                <a16:creationId xmlns:a16="http://schemas.microsoft.com/office/drawing/2014/main" id="{5022E475-F919-504A-9B2B-3EE1EB592B7A}"/>
              </a:ext>
            </a:extLst>
          </p:cNvPr>
          <p:cNvSpPr/>
          <p:nvPr/>
        </p:nvSpPr>
        <p:spPr>
          <a:xfrm>
            <a:off x="222558" y="2996288"/>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9" name="直線コネクタ 28">
            <a:extLst>
              <a:ext uri="{FF2B5EF4-FFF2-40B4-BE49-F238E27FC236}">
                <a16:creationId xmlns:a16="http://schemas.microsoft.com/office/drawing/2014/main" id="{EC01A757-9DB8-014C-9223-8E409249FFB2}"/>
              </a:ext>
            </a:extLst>
          </p:cNvPr>
          <p:cNvCxnSpPr>
            <a:cxnSpLocks/>
          </p:cNvCxnSpPr>
          <p:nvPr/>
        </p:nvCxnSpPr>
        <p:spPr>
          <a:xfrm>
            <a:off x="531341" y="3212757"/>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山形 29">
            <a:extLst>
              <a:ext uri="{FF2B5EF4-FFF2-40B4-BE49-F238E27FC236}">
                <a16:creationId xmlns:a16="http://schemas.microsoft.com/office/drawing/2014/main" id="{FC8A74A7-11ED-F84E-8B0E-7185A15D22F5}"/>
              </a:ext>
            </a:extLst>
          </p:cNvPr>
          <p:cNvSpPr/>
          <p:nvPr/>
        </p:nvSpPr>
        <p:spPr>
          <a:xfrm>
            <a:off x="222558" y="3984828"/>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id="{07C0C590-F6D8-224C-A2CA-A4C1901B5614}"/>
              </a:ext>
            </a:extLst>
          </p:cNvPr>
          <p:cNvCxnSpPr>
            <a:cxnSpLocks/>
          </p:cNvCxnSpPr>
          <p:nvPr/>
        </p:nvCxnSpPr>
        <p:spPr>
          <a:xfrm>
            <a:off x="531341" y="4201297"/>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山形 31">
            <a:extLst>
              <a:ext uri="{FF2B5EF4-FFF2-40B4-BE49-F238E27FC236}">
                <a16:creationId xmlns:a16="http://schemas.microsoft.com/office/drawing/2014/main" id="{FB83CE16-49DE-AC40-8806-391465780C58}"/>
              </a:ext>
            </a:extLst>
          </p:cNvPr>
          <p:cNvSpPr/>
          <p:nvPr/>
        </p:nvSpPr>
        <p:spPr>
          <a:xfrm>
            <a:off x="222558" y="5751844"/>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3" name="直線コネクタ 32">
            <a:extLst>
              <a:ext uri="{FF2B5EF4-FFF2-40B4-BE49-F238E27FC236}">
                <a16:creationId xmlns:a16="http://schemas.microsoft.com/office/drawing/2014/main" id="{6F21A7BD-49E2-5246-98BE-9567E62E47E8}"/>
              </a:ext>
            </a:extLst>
          </p:cNvPr>
          <p:cNvCxnSpPr>
            <a:cxnSpLocks/>
          </p:cNvCxnSpPr>
          <p:nvPr/>
        </p:nvCxnSpPr>
        <p:spPr>
          <a:xfrm>
            <a:off x="531341" y="5968313"/>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山形 33">
            <a:extLst>
              <a:ext uri="{FF2B5EF4-FFF2-40B4-BE49-F238E27FC236}">
                <a16:creationId xmlns:a16="http://schemas.microsoft.com/office/drawing/2014/main" id="{87F47E78-E424-EE44-AC28-46830A15EEB8}"/>
              </a:ext>
            </a:extLst>
          </p:cNvPr>
          <p:cNvSpPr/>
          <p:nvPr/>
        </p:nvSpPr>
        <p:spPr>
          <a:xfrm rot="10800000">
            <a:off x="8604433" y="2291393"/>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5" name="直線コネクタ 34">
            <a:extLst>
              <a:ext uri="{FF2B5EF4-FFF2-40B4-BE49-F238E27FC236}">
                <a16:creationId xmlns:a16="http://schemas.microsoft.com/office/drawing/2014/main" id="{9386AD38-57B8-1549-865D-9D9F6F2A1F4A}"/>
              </a:ext>
            </a:extLst>
          </p:cNvPr>
          <p:cNvCxnSpPr>
            <a:cxnSpLocks/>
          </p:cNvCxnSpPr>
          <p:nvPr/>
        </p:nvCxnSpPr>
        <p:spPr>
          <a:xfrm>
            <a:off x="7166405" y="2555788"/>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山形 35">
            <a:extLst>
              <a:ext uri="{FF2B5EF4-FFF2-40B4-BE49-F238E27FC236}">
                <a16:creationId xmlns:a16="http://schemas.microsoft.com/office/drawing/2014/main" id="{2A558BEC-662E-D549-B764-B5BED9AA8D52}"/>
              </a:ext>
            </a:extLst>
          </p:cNvPr>
          <p:cNvSpPr/>
          <p:nvPr/>
        </p:nvSpPr>
        <p:spPr>
          <a:xfrm rot="10800000">
            <a:off x="8604433" y="6084918"/>
            <a:ext cx="255562" cy="203886"/>
          </a:xfrm>
          <a:prstGeom prst="chevr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7" name="直線コネクタ 36">
            <a:extLst>
              <a:ext uri="{FF2B5EF4-FFF2-40B4-BE49-F238E27FC236}">
                <a16:creationId xmlns:a16="http://schemas.microsoft.com/office/drawing/2014/main" id="{69064058-E23E-4B48-9408-3B5814BD5002}"/>
              </a:ext>
            </a:extLst>
          </p:cNvPr>
          <p:cNvCxnSpPr>
            <a:cxnSpLocks/>
          </p:cNvCxnSpPr>
          <p:nvPr/>
        </p:nvCxnSpPr>
        <p:spPr>
          <a:xfrm>
            <a:off x="7166405" y="6349313"/>
            <a:ext cx="142720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右中かっこ 2">
            <a:extLst>
              <a:ext uri="{FF2B5EF4-FFF2-40B4-BE49-F238E27FC236}">
                <a16:creationId xmlns:a16="http://schemas.microsoft.com/office/drawing/2014/main" id="{54A61E21-3AD8-AE4F-891F-F6BC729AAE3C}"/>
              </a:ext>
            </a:extLst>
          </p:cNvPr>
          <p:cNvSpPr/>
          <p:nvPr/>
        </p:nvSpPr>
        <p:spPr>
          <a:xfrm rot="15379377">
            <a:off x="3838567" y="1402469"/>
            <a:ext cx="317515" cy="983970"/>
          </a:xfrm>
          <a:prstGeom prst="rightBrace">
            <a:avLst>
              <a:gd name="adj1" fmla="val 33817"/>
              <a:gd name="adj2" fmla="val 4831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ED70E27-B0C7-004D-9D48-F9E8C54F1483}"/>
              </a:ext>
            </a:extLst>
          </p:cNvPr>
          <p:cNvSpPr txBox="1"/>
          <p:nvPr/>
        </p:nvSpPr>
        <p:spPr>
          <a:xfrm rot="20616249">
            <a:off x="3212133" y="1501219"/>
            <a:ext cx="1338828" cy="369332"/>
          </a:xfrm>
          <a:prstGeom prst="rect">
            <a:avLst/>
          </a:prstGeom>
          <a:noFill/>
        </p:spPr>
        <p:txBody>
          <a:bodyPr wrap="none" rtlCol="0">
            <a:spAutoFit/>
          </a:bodyPr>
          <a:lstStyle/>
          <a:p>
            <a:r>
              <a:rPr kumimoji="1" lang="ja-JP" altLang="en-US" b="1">
                <a:latin typeface="Meiryo" panose="020B0604030504040204" pitchFamily="34" charset="-128"/>
                <a:ea typeface="Meiryo" panose="020B0604030504040204" pitchFamily="34" charset="-128"/>
              </a:rPr>
              <a:t>非常に多種</a:t>
            </a:r>
          </a:p>
        </p:txBody>
      </p:sp>
    </p:spTree>
    <p:extLst>
      <p:ext uri="{BB962C8B-B14F-4D97-AF65-F5344CB8AC3E}">
        <p14:creationId xmlns:p14="http://schemas.microsoft.com/office/powerpoint/2010/main" val="35785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right)">
                                      <p:cBhvr>
                                        <p:cTn id="43" dur="500"/>
                                        <p:tgtEl>
                                          <p:spTgt spid="34"/>
                                        </p:tgtEl>
                                      </p:cBhvr>
                                    </p:animEffect>
                                  </p:childTnLst>
                                </p:cTn>
                              </p:par>
                              <p:par>
                                <p:cTn id="44" presetID="22" presetClass="entr" presetSubtype="2"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right)">
                                      <p:cBhvr>
                                        <p:cTn id="46" dur="500"/>
                                        <p:tgtEl>
                                          <p:spTgt spid="35"/>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right)">
                                      <p:cBhvr>
                                        <p:cTn id="49" dur="500"/>
                                        <p:tgtEl>
                                          <p:spTgt spid="36"/>
                                        </p:tgtEl>
                                      </p:cBhvr>
                                    </p:animEffect>
                                  </p:childTnLst>
                                </p:cTn>
                              </p:par>
                              <p:par>
                                <p:cTn id="50" presetID="22" presetClass="entr" presetSubtype="2"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right)">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8" grpId="0" animBg="1"/>
      <p:bldP spid="28" grpId="0" animBg="1"/>
      <p:bldP spid="30" grpId="0" animBg="1"/>
      <p:bldP spid="32" grpId="0" animBg="1"/>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47DE3B-446D-FF4F-88AF-95E3539C5B8A}"/>
              </a:ext>
            </a:extLst>
          </p:cNvPr>
          <p:cNvSpPr>
            <a:spLocks noGrp="1"/>
          </p:cNvSpPr>
          <p:nvPr>
            <p:ph type="title"/>
          </p:nvPr>
        </p:nvSpPr>
        <p:spPr/>
        <p:txBody>
          <a:bodyPr/>
          <a:lstStyle/>
          <a:p>
            <a:r>
              <a:rPr kumimoji="1" lang="ja-JP" altLang="en-US"/>
              <a:t>何種類使っている？</a:t>
            </a:r>
          </a:p>
        </p:txBody>
      </p:sp>
      <p:pic>
        <p:nvPicPr>
          <p:cNvPr id="3074" name="Picture 2">
            <a:extLst>
              <a:ext uri="{FF2B5EF4-FFF2-40B4-BE49-F238E27FC236}">
                <a16:creationId xmlns:a16="http://schemas.microsoft.com/office/drawing/2014/main" id="{CA8105CD-DB6E-0941-87E4-0C5FD07345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39" y="1646116"/>
            <a:ext cx="8428922" cy="521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61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89FA72-5216-064B-A726-0CE09B5B9123}"/>
              </a:ext>
            </a:extLst>
          </p:cNvPr>
          <p:cNvSpPr>
            <a:spLocks noGrp="1"/>
          </p:cNvSpPr>
          <p:nvPr>
            <p:ph type="title"/>
          </p:nvPr>
        </p:nvSpPr>
        <p:spPr/>
        <p:txBody>
          <a:bodyPr/>
          <a:lstStyle/>
          <a:p>
            <a:r>
              <a:rPr kumimoji="1" lang="en-US" altLang="ja-JP" dirty="0"/>
              <a:t>ICT</a:t>
            </a:r>
            <a:r>
              <a:rPr kumimoji="1" lang="ja-JP" altLang="en-US"/>
              <a:t>ツールを使わない理由</a:t>
            </a:r>
          </a:p>
        </p:txBody>
      </p:sp>
      <p:grpSp>
        <p:nvGrpSpPr>
          <p:cNvPr id="14" name="グループ化 13">
            <a:extLst>
              <a:ext uri="{FF2B5EF4-FFF2-40B4-BE49-F238E27FC236}">
                <a16:creationId xmlns:a16="http://schemas.microsoft.com/office/drawing/2014/main" id="{A1512B1A-CF5B-874E-A598-B7B835022970}"/>
              </a:ext>
            </a:extLst>
          </p:cNvPr>
          <p:cNvGrpSpPr/>
          <p:nvPr/>
        </p:nvGrpSpPr>
        <p:grpSpPr>
          <a:xfrm>
            <a:off x="-22053" y="4485370"/>
            <a:ext cx="9071895" cy="1800000"/>
            <a:chOff x="36052" y="2635631"/>
            <a:chExt cx="9071895" cy="1800000"/>
          </a:xfrm>
        </p:grpSpPr>
        <p:pic>
          <p:nvPicPr>
            <p:cNvPr id="4098" name="Picture 2" descr="フォームの回答のグラフ。質問のタイトル: 使っていない理由を教えて下さい。回答数: 。">
              <a:extLst>
                <a:ext uri="{FF2B5EF4-FFF2-40B4-BE49-F238E27FC236}">
                  <a16:creationId xmlns:a16="http://schemas.microsoft.com/office/drawing/2014/main" id="{681DB4CA-2B60-A94B-91FB-9AD33C43C3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34" b="-1194"/>
            <a:stretch/>
          </p:blipFill>
          <p:spPr bwMode="auto">
            <a:xfrm>
              <a:off x="36052" y="2635631"/>
              <a:ext cx="9071895"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a:extLst>
                <a:ext uri="{FF2B5EF4-FFF2-40B4-BE49-F238E27FC236}">
                  <a16:creationId xmlns:a16="http://schemas.microsoft.com/office/drawing/2014/main" id="{3AEFD9C2-6872-1A42-8FAF-E00325B2E611}"/>
                </a:ext>
              </a:extLst>
            </p:cNvPr>
            <p:cNvSpPr/>
            <p:nvPr/>
          </p:nvSpPr>
          <p:spPr>
            <a:xfrm>
              <a:off x="1181102" y="4090085"/>
              <a:ext cx="698157" cy="203886"/>
            </a:xfrm>
            <a:prstGeom prst="wedgeRectCallout">
              <a:avLst>
                <a:gd name="adj1" fmla="val -5789"/>
                <a:gd name="adj2" fmla="val -11325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組織の方針</a:t>
              </a:r>
            </a:p>
          </p:txBody>
        </p:sp>
        <p:sp>
          <p:nvSpPr>
            <p:cNvPr id="7" name="四角形吹き出し 6">
              <a:extLst>
                <a:ext uri="{FF2B5EF4-FFF2-40B4-BE49-F238E27FC236}">
                  <a16:creationId xmlns:a16="http://schemas.microsoft.com/office/drawing/2014/main" id="{7B36ABE1-84D0-204B-B971-1EEB18E97D48}"/>
                </a:ext>
              </a:extLst>
            </p:cNvPr>
            <p:cNvSpPr/>
            <p:nvPr/>
          </p:nvSpPr>
          <p:spPr>
            <a:xfrm>
              <a:off x="2520771" y="4097382"/>
              <a:ext cx="1007075" cy="203886"/>
            </a:xfrm>
            <a:prstGeom prst="wedgeRectCallout">
              <a:avLst>
                <a:gd name="adj1" fmla="val -5789"/>
                <a:gd name="adj2" fmla="val -11325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目的がわからない</a:t>
              </a:r>
            </a:p>
          </p:txBody>
        </p:sp>
        <p:sp>
          <p:nvSpPr>
            <p:cNvPr id="10" name="四角形吹き出し 9">
              <a:extLst>
                <a:ext uri="{FF2B5EF4-FFF2-40B4-BE49-F238E27FC236}">
                  <a16:creationId xmlns:a16="http://schemas.microsoft.com/office/drawing/2014/main" id="{663B4D2B-0B78-D14A-90FF-8D7BDC9A2808}"/>
                </a:ext>
              </a:extLst>
            </p:cNvPr>
            <p:cNvSpPr/>
            <p:nvPr/>
          </p:nvSpPr>
          <p:spPr>
            <a:xfrm>
              <a:off x="4090088" y="4138568"/>
              <a:ext cx="698157" cy="269613"/>
            </a:xfrm>
            <a:prstGeom prst="wedgeRectCallout">
              <a:avLst>
                <a:gd name="adj1" fmla="val -5789"/>
                <a:gd name="adj2" fmla="val -11325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使い方がわからない</a:t>
              </a:r>
            </a:p>
          </p:txBody>
        </p:sp>
        <p:sp>
          <p:nvSpPr>
            <p:cNvPr id="11" name="四角形吹き出し 10">
              <a:extLst>
                <a:ext uri="{FF2B5EF4-FFF2-40B4-BE49-F238E27FC236}">
                  <a16:creationId xmlns:a16="http://schemas.microsoft.com/office/drawing/2014/main" id="{A1B398D0-B7CD-D34E-B1A7-3FD4BC1E23BC}"/>
                </a:ext>
              </a:extLst>
            </p:cNvPr>
            <p:cNvSpPr/>
            <p:nvPr/>
          </p:nvSpPr>
          <p:spPr>
            <a:xfrm>
              <a:off x="6906389" y="4119655"/>
              <a:ext cx="959709" cy="265492"/>
            </a:xfrm>
            <a:prstGeom prst="wedgeRectCallout">
              <a:avLst>
                <a:gd name="adj1" fmla="val -5789"/>
                <a:gd name="adj2" fmla="val -11325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pt-PT" altLang="ja-JP" sz="800" dirty="0">
                  <a:solidFill>
                    <a:schemeClr val="tx1"/>
                  </a:solidFill>
                </a:rPr>
                <a:t>ICT</a:t>
              </a:r>
              <a:r>
                <a:rPr kumimoji="1" lang="ja-JP" altLang="en-US" sz="800">
                  <a:solidFill>
                    <a:schemeClr val="tx1"/>
                  </a:solidFill>
                </a:rPr>
                <a:t>で嫌な思いをしたことがある</a:t>
              </a:r>
            </a:p>
          </p:txBody>
        </p:sp>
        <p:sp>
          <p:nvSpPr>
            <p:cNvPr id="12" name="四角形吹き出し 11">
              <a:extLst>
                <a:ext uri="{FF2B5EF4-FFF2-40B4-BE49-F238E27FC236}">
                  <a16:creationId xmlns:a16="http://schemas.microsoft.com/office/drawing/2014/main" id="{3474798C-0D7F-7543-93E5-2B081A033FA9}"/>
                </a:ext>
              </a:extLst>
            </p:cNvPr>
            <p:cNvSpPr/>
            <p:nvPr/>
          </p:nvSpPr>
          <p:spPr>
            <a:xfrm>
              <a:off x="8079783" y="4138568"/>
              <a:ext cx="1004995" cy="288149"/>
            </a:xfrm>
            <a:prstGeom prst="wedgeRectCallout">
              <a:avLst>
                <a:gd name="adj1" fmla="val 15728"/>
                <a:gd name="adj2" fmla="val -110931"/>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a:solidFill>
                    <a:schemeClr val="tx1"/>
                  </a:solidFill>
                </a:rPr>
                <a:t>ネットのコミュニケーションが苦手</a:t>
              </a:r>
            </a:p>
          </p:txBody>
        </p:sp>
        <p:cxnSp>
          <p:nvCxnSpPr>
            <p:cNvPr id="13" name="直線コネクタ 12">
              <a:extLst>
                <a:ext uri="{FF2B5EF4-FFF2-40B4-BE49-F238E27FC236}">
                  <a16:creationId xmlns:a16="http://schemas.microsoft.com/office/drawing/2014/main" id="{B2C089E1-2A0D-F142-B44B-0996E4746EE9}"/>
                </a:ext>
              </a:extLst>
            </p:cNvPr>
            <p:cNvCxnSpPr/>
            <p:nvPr/>
          </p:nvCxnSpPr>
          <p:spPr>
            <a:xfrm>
              <a:off x="475735"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F6E70B5-26A2-EA4A-A1FB-318A50AC692E}"/>
                </a:ext>
              </a:extLst>
            </p:cNvPr>
            <p:cNvCxnSpPr/>
            <p:nvPr/>
          </p:nvCxnSpPr>
          <p:spPr>
            <a:xfrm>
              <a:off x="1210962"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29CC239D-0FA9-6B40-ADA7-8E4088003827}"/>
                </a:ext>
              </a:extLst>
            </p:cNvPr>
            <p:cNvCxnSpPr/>
            <p:nvPr/>
          </p:nvCxnSpPr>
          <p:spPr>
            <a:xfrm>
              <a:off x="1927654"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8856203-41C7-5C42-8F4A-1B9593189A63}"/>
                </a:ext>
              </a:extLst>
            </p:cNvPr>
            <p:cNvCxnSpPr/>
            <p:nvPr/>
          </p:nvCxnSpPr>
          <p:spPr>
            <a:xfrm>
              <a:off x="2662881"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A26DECC-FC70-9D40-8837-340717D1B26D}"/>
                </a:ext>
              </a:extLst>
            </p:cNvPr>
            <p:cNvCxnSpPr/>
            <p:nvPr/>
          </p:nvCxnSpPr>
          <p:spPr>
            <a:xfrm>
              <a:off x="3391929"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F81066B-EE6F-9F4E-856A-5F8D4C34A033}"/>
                </a:ext>
              </a:extLst>
            </p:cNvPr>
            <p:cNvCxnSpPr/>
            <p:nvPr/>
          </p:nvCxnSpPr>
          <p:spPr>
            <a:xfrm>
              <a:off x="4108621"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F80278D-4DB8-FD45-BA3D-8143A899A70F}"/>
                </a:ext>
              </a:extLst>
            </p:cNvPr>
            <p:cNvCxnSpPr/>
            <p:nvPr/>
          </p:nvCxnSpPr>
          <p:spPr>
            <a:xfrm>
              <a:off x="4843848"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DE2BC44-8413-CE4E-B514-A16F4CB091C2}"/>
                </a:ext>
              </a:extLst>
            </p:cNvPr>
            <p:cNvCxnSpPr/>
            <p:nvPr/>
          </p:nvCxnSpPr>
          <p:spPr>
            <a:xfrm>
              <a:off x="5572897"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C0A804C-34CA-894E-9AD7-ED6A7ECF6CE2}"/>
                </a:ext>
              </a:extLst>
            </p:cNvPr>
            <p:cNvCxnSpPr/>
            <p:nvPr/>
          </p:nvCxnSpPr>
          <p:spPr>
            <a:xfrm>
              <a:off x="6295768"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7B09EC63-03BF-B947-BE4E-16F4E5DD3C12}"/>
                </a:ext>
              </a:extLst>
            </p:cNvPr>
            <p:cNvCxnSpPr/>
            <p:nvPr/>
          </p:nvCxnSpPr>
          <p:spPr>
            <a:xfrm>
              <a:off x="7024817"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2338976-046D-F142-A279-626E4CB17C6A}"/>
                </a:ext>
              </a:extLst>
            </p:cNvPr>
            <p:cNvCxnSpPr/>
            <p:nvPr/>
          </p:nvCxnSpPr>
          <p:spPr>
            <a:xfrm>
              <a:off x="7753865"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44DB694-49CE-184D-AC56-4B4B8DA2B3AA}"/>
                </a:ext>
              </a:extLst>
            </p:cNvPr>
            <p:cNvCxnSpPr/>
            <p:nvPr/>
          </p:nvCxnSpPr>
          <p:spPr>
            <a:xfrm>
              <a:off x="8482914" y="3929449"/>
              <a:ext cx="5004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円/楕円 4">
            <a:extLst>
              <a:ext uri="{FF2B5EF4-FFF2-40B4-BE49-F238E27FC236}">
                <a16:creationId xmlns:a16="http://schemas.microsoft.com/office/drawing/2014/main" id="{BA39B9F5-9378-DF4B-BD03-D34206659F2D}"/>
              </a:ext>
            </a:extLst>
          </p:cNvPr>
          <p:cNvSpPr/>
          <p:nvPr/>
        </p:nvSpPr>
        <p:spPr>
          <a:xfrm rot="1579677">
            <a:off x="1719068" y="4984131"/>
            <a:ext cx="819653" cy="10544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a:extLst>
              <a:ext uri="{FF2B5EF4-FFF2-40B4-BE49-F238E27FC236}">
                <a16:creationId xmlns:a16="http://schemas.microsoft.com/office/drawing/2014/main" id="{C4E16E0E-85B8-F648-8AB8-56ECCDB8BEF7}"/>
              </a:ext>
            </a:extLst>
          </p:cNvPr>
          <p:cNvSpPr/>
          <p:nvPr/>
        </p:nvSpPr>
        <p:spPr>
          <a:xfrm rot="1579677">
            <a:off x="5347310" y="4998302"/>
            <a:ext cx="819653" cy="1039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5E82372E-D38D-A845-A9C6-09B9410E6130}"/>
              </a:ext>
            </a:extLst>
          </p:cNvPr>
          <p:cNvSpPr/>
          <p:nvPr/>
        </p:nvSpPr>
        <p:spPr>
          <a:xfrm rot="1579677">
            <a:off x="6070181" y="4998302"/>
            <a:ext cx="819653" cy="1039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CEDB0426-95C4-EC4C-A369-B3527D73C7CD}"/>
              </a:ext>
            </a:extLst>
          </p:cNvPr>
          <p:cNvSpPr/>
          <p:nvPr/>
        </p:nvSpPr>
        <p:spPr>
          <a:xfrm rot="1579677">
            <a:off x="7497064" y="4998302"/>
            <a:ext cx="819653" cy="103948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4558BDCF-D27A-FD43-9666-1FF8174D7EE6}"/>
              </a:ext>
            </a:extLst>
          </p:cNvPr>
          <p:cNvGrpSpPr/>
          <p:nvPr/>
        </p:nvGrpSpPr>
        <p:grpSpPr>
          <a:xfrm>
            <a:off x="3599741" y="1267934"/>
            <a:ext cx="5347570" cy="3306952"/>
            <a:chOff x="3796430" y="1325847"/>
            <a:chExt cx="5347570" cy="3306952"/>
          </a:xfrm>
        </p:grpSpPr>
        <p:pic>
          <p:nvPicPr>
            <p:cNvPr id="3074" name="Picture 2">
              <a:extLst>
                <a:ext uri="{FF2B5EF4-FFF2-40B4-BE49-F238E27FC236}">
                  <a16:creationId xmlns:a16="http://schemas.microsoft.com/office/drawing/2014/main" id="{2DF7EE96-0D3D-A44E-9DF9-4CB4614C0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430" y="1325847"/>
              <a:ext cx="5347570" cy="330695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EFA261E-7605-7F44-A24E-6A59773C7651}"/>
                </a:ext>
              </a:extLst>
            </p:cNvPr>
            <p:cNvSpPr txBox="1"/>
            <p:nvPr/>
          </p:nvSpPr>
          <p:spPr>
            <a:xfrm>
              <a:off x="4206851" y="2071468"/>
              <a:ext cx="545342" cy="261610"/>
            </a:xfrm>
            <a:prstGeom prst="rect">
              <a:avLst/>
            </a:prstGeom>
            <a:noFill/>
          </p:spPr>
          <p:txBody>
            <a:bodyPr wrap="none" rtlCol="0">
              <a:spAutoFit/>
            </a:bodyPr>
            <a:lstStyle/>
            <a:p>
              <a:r>
                <a:rPr kumimoji="1" lang="en-US" altLang="ja-JP" sz="1100" dirty="0"/>
                <a:t>n=179</a:t>
              </a:r>
              <a:endParaRPr kumimoji="1" lang="ja-JP" altLang="en-US" sz="1100"/>
            </a:p>
          </p:txBody>
        </p:sp>
        <p:sp>
          <p:nvSpPr>
            <p:cNvPr id="32" name="テキスト ボックス 31">
              <a:extLst>
                <a:ext uri="{FF2B5EF4-FFF2-40B4-BE49-F238E27FC236}">
                  <a16:creationId xmlns:a16="http://schemas.microsoft.com/office/drawing/2014/main" id="{A9B38407-F02A-934F-B9CA-A77E4C26F9E5}"/>
                </a:ext>
              </a:extLst>
            </p:cNvPr>
            <p:cNvSpPr txBox="1"/>
            <p:nvPr/>
          </p:nvSpPr>
          <p:spPr>
            <a:xfrm>
              <a:off x="5121250" y="2071468"/>
              <a:ext cx="473206" cy="261610"/>
            </a:xfrm>
            <a:prstGeom prst="rect">
              <a:avLst/>
            </a:prstGeom>
            <a:noFill/>
          </p:spPr>
          <p:txBody>
            <a:bodyPr wrap="none" rtlCol="0">
              <a:spAutoFit/>
            </a:bodyPr>
            <a:lstStyle/>
            <a:p>
              <a:r>
                <a:rPr kumimoji="1" lang="en-US" altLang="ja-JP" sz="1100" dirty="0"/>
                <a:t>n=13</a:t>
              </a:r>
              <a:endParaRPr kumimoji="1" lang="ja-JP" altLang="en-US" sz="1100"/>
            </a:p>
          </p:txBody>
        </p:sp>
        <p:sp>
          <p:nvSpPr>
            <p:cNvPr id="33" name="テキスト ボックス 32">
              <a:extLst>
                <a:ext uri="{FF2B5EF4-FFF2-40B4-BE49-F238E27FC236}">
                  <a16:creationId xmlns:a16="http://schemas.microsoft.com/office/drawing/2014/main" id="{4D12A264-F989-6A4C-BD92-F5589A8BCC11}"/>
                </a:ext>
              </a:extLst>
            </p:cNvPr>
            <p:cNvSpPr txBox="1"/>
            <p:nvPr/>
          </p:nvSpPr>
          <p:spPr>
            <a:xfrm>
              <a:off x="5552847" y="2071468"/>
              <a:ext cx="473206" cy="261610"/>
            </a:xfrm>
            <a:prstGeom prst="rect">
              <a:avLst/>
            </a:prstGeom>
            <a:noFill/>
          </p:spPr>
          <p:txBody>
            <a:bodyPr wrap="none" rtlCol="0">
              <a:spAutoFit/>
            </a:bodyPr>
            <a:lstStyle/>
            <a:p>
              <a:r>
                <a:rPr kumimoji="1" lang="en-US" altLang="ja-JP" sz="1100" dirty="0"/>
                <a:t>n=11</a:t>
              </a:r>
              <a:endParaRPr kumimoji="1" lang="ja-JP" altLang="en-US" sz="1100"/>
            </a:p>
          </p:txBody>
        </p:sp>
        <p:sp>
          <p:nvSpPr>
            <p:cNvPr id="34" name="テキスト ボックス 33">
              <a:extLst>
                <a:ext uri="{FF2B5EF4-FFF2-40B4-BE49-F238E27FC236}">
                  <a16:creationId xmlns:a16="http://schemas.microsoft.com/office/drawing/2014/main" id="{5F07F043-BF92-DB48-8302-9926D88BA065}"/>
                </a:ext>
              </a:extLst>
            </p:cNvPr>
            <p:cNvSpPr txBox="1"/>
            <p:nvPr/>
          </p:nvSpPr>
          <p:spPr>
            <a:xfrm>
              <a:off x="6006388" y="2071468"/>
              <a:ext cx="401072" cy="261610"/>
            </a:xfrm>
            <a:prstGeom prst="rect">
              <a:avLst/>
            </a:prstGeom>
            <a:noFill/>
          </p:spPr>
          <p:txBody>
            <a:bodyPr wrap="none" rtlCol="0">
              <a:spAutoFit/>
            </a:bodyPr>
            <a:lstStyle/>
            <a:p>
              <a:r>
                <a:rPr kumimoji="1" lang="en-US" altLang="ja-JP" sz="1100" dirty="0"/>
                <a:t>n=8</a:t>
              </a:r>
              <a:endParaRPr kumimoji="1" lang="ja-JP" altLang="en-US" sz="1100"/>
            </a:p>
          </p:txBody>
        </p:sp>
        <p:sp>
          <p:nvSpPr>
            <p:cNvPr id="35" name="テキスト ボックス 34">
              <a:extLst>
                <a:ext uri="{FF2B5EF4-FFF2-40B4-BE49-F238E27FC236}">
                  <a16:creationId xmlns:a16="http://schemas.microsoft.com/office/drawing/2014/main" id="{75B6F04B-22A9-2340-A14E-9670B3D9B238}"/>
                </a:ext>
              </a:extLst>
            </p:cNvPr>
            <p:cNvSpPr txBox="1"/>
            <p:nvPr/>
          </p:nvSpPr>
          <p:spPr>
            <a:xfrm>
              <a:off x="6416039" y="2071468"/>
              <a:ext cx="401072" cy="261610"/>
            </a:xfrm>
            <a:prstGeom prst="rect">
              <a:avLst/>
            </a:prstGeom>
            <a:noFill/>
          </p:spPr>
          <p:txBody>
            <a:bodyPr wrap="none" rtlCol="0">
              <a:spAutoFit/>
            </a:bodyPr>
            <a:lstStyle/>
            <a:p>
              <a:r>
                <a:rPr kumimoji="1" lang="en-US" altLang="ja-JP" sz="1100" dirty="0"/>
                <a:t>n=7</a:t>
              </a:r>
              <a:endParaRPr kumimoji="1" lang="ja-JP" altLang="en-US" sz="1100"/>
            </a:p>
          </p:txBody>
        </p:sp>
        <p:sp>
          <p:nvSpPr>
            <p:cNvPr id="36" name="テキスト ボックス 35">
              <a:extLst>
                <a:ext uri="{FF2B5EF4-FFF2-40B4-BE49-F238E27FC236}">
                  <a16:creationId xmlns:a16="http://schemas.microsoft.com/office/drawing/2014/main" id="{5EDB03AC-810F-9649-A367-84FF90BFAF4D}"/>
                </a:ext>
              </a:extLst>
            </p:cNvPr>
            <p:cNvSpPr txBox="1"/>
            <p:nvPr/>
          </p:nvSpPr>
          <p:spPr>
            <a:xfrm>
              <a:off x="6847636" y="2071468"/>
              <a:ext cx="401072" cy="261610"/>
            </a:xfrm>
            <a:prstGeom prst="rect">
              <a:avLst/>
            </a:prstGeom>
            <a:noFill/>
          </p:spPr>
          <p:txBody>
            <a:bodyPr wrap="none" rtlCol="0">
              <a:spAutoFit/>
            </a:bodyPr>
            <a:lstStyle/>
            <a:p>
              <a:r>
                <a:rPr kumimoji="1" lang="en-US" altLang="ja-JP" sz="1100" dirty="0"/>
                <a:t>n=5</a:t>
              </a:r>
              <a:endParaRPr kumimoji="1" lang="ja-JP" altLang="en-US" sz="1100"/>
            </a:p>
          </p:txBody>
        </p:sp>
        <p:sp>
          <p:nvSpPr>
            <p:cNvPr id="37" name="テキスト ボックス 36">
              <a:extLst>
                <a:ext uri="{FF2B5EF4-FFF2-40B4-BE49-F238E27FC236}">
                  <a16:creationId xmlns:a16="http://schemas.microsoft.com/office/drawing/2014/main" id="{09C247E3-EC6E-D844-B552-DC133BDCA275}"/>
                </a:ext>
              </a:extLst>
            </p:cNvPr>
            <p:cNvSpPr txBox="1"/>
            <p:nvPr/>
          </p:nvSpPr>
          <p:spPr>
            <a:xfrm>
              <a:off x="4710584" y="2071468"/>
              <a:ext cx="473206" cy="261610"/>
            </a:xfrm>
            <a:prstGeom prst="rect">
              <a:avLst/>
            </a:prstGeom>
            <a:noFill/>
          </p:spPr>
          <p:txBody>
            <a:bodyPr wrap="none" rtlCol="0">
              <a:spAutoFit/>
            </a:bodyPr>
            <a:lstStyle/>
            <a:p>
              <a:r>
                <a:rPr kumimoji="1" lang="en-US" altLang="ja-JP" sz="1100" dirty="0"/>
                <a:t>n=27</a:t>
              </a:r>
              <a:endParaRPr kumimoji="1" lang="ja-JP" altLang="en-US" sz="1100"/>
            </a:p>
          </p:txBody>
        </p:sp>
        <p:sp>
          <p:nvSpPr>
            <p:cNvPr id="38" name="テキスト ボックス 37">
              <a:extLst>
                <a:ext uri="{FF2B5EF4-FFF2-40B4-BE49-F238E27FC236}">
                  <a16:creationId xmlns:a16="http://schemas.microsoft.com/office/drawing/2014/main" id="{148F2B59-259C-4849-B115-CA434E412315}"/>
                </a:ext>
              </a:extLst>
            </p:cNvPr>
            <p:cNvSpPr txBox="1"/>
            <p:nvPr/>
          </p:nvSpPr>
          <p:spPr>
            <a:xfrm>
              <a:off x="7257287" y="2071468"/>
              <a:ext cx="401072" cy="261610"/>
            </a:xfrm>
            <a:prstGeom prst="rect">
              <a:avLst/>
            </a:prstGeom>
            <a:noFill/>
          </p:spPr>
          <p:txBody>
            <a:bodyPr wrap="none" rtlCol="0">
              <a:spAutoFit/>
            </a:bodyPr>
            <a:lstStyle/>
            <a:p>
              <a:r>
                <a:rPr kumimoji="1" lang="en-US" altLang="ja-JP" sz="1100" dirty="0"/>
                <a:t>n=3</a:t>
              </a:r>
              <a:endParaRPr kumimoji="1" lang="ja-JP" altLang="en-US" sz="1100"/>
            </a:p>
          </p:txBody>
        </p:sp>
        <p:sp>
          <p:nvSpPr>
            <p:cNvPr id="39" name="テキスト ボックス 38">
              <a:extLst>
                <a:ext uri="{FF2B5EF4-FFF2-40B4-BE49-F238E27FC236}">
                  <a16:creationId xmlns:a16="http://schemas.microsoft.com/office/drawing/2014/main" id="{EF28C7FB-660B-B541-98EF-3E9C7EC1CEE9}"/>
                </a:ext>
              </a:extLst>
            </p:cNvPr>
            <p:cNvSpPr txBox="1"/>
            <p:nvPr/>
          </p:nvSpPr>
          <p:spPr>
            <a:xfrm>
              <a:off x="7674254" y="2071468"/>
              <a:ext cx="401072" cy="261610"/>
            </a:xfrm>
            <a:prstGeom prst="rect">
              <a:avLst/>
            </a:prstGeom>
            <a:noFill/>
          </p:spPr>
          <p:txBody>
            <a:bodyPr wrap="none" rtlCol="0">
              <a:spAutoFit/>
            </a:bodyPr>
            <a:lstStyle/>
            <a:p>
              <a:r>
                <a:rPr kumimoji="1" lang="en-US" altLang="ja-JP" sz="1100" dirty="0"/>
                <a:t>n=3</a:t>
              </a:r>
              <a:endParaRPr kumimoji="1" lang="ja-JP" altLang="en-US" sz="1100"/>
            </a:p>
          </p:txBody>
        </p:sp>
        <p:sp>
          <p:nvSpPr>
            <p:cNvPr id="40" name="テキスト ボックス 39">
              <a:extLst>
                <a:ext uri="{FF2B5EF4-FFF2-40B4-BE49-F238E27FC236}">
                  <a16:creationId xmlns:a16="http://schemas.microsoft.com/office/drawing/2014/main" id="{FAF87D8B-679A-DC4F-B116-A38DBB1821B3}"/>
                </a:ext>
              </a:extLst>
            </p:cNvPr>
            <p:cNvSpPr txBox="1"/>
            <p:nvPr/>
          </p:nvSpPr>
          <p:spPr>
            <a:xfrm>
              <a:off x="8083905" y="2071468"/>
              <a:ext cx="401072" cy="261610"/>
            </a:xfrm>
            <a:prstGeom prst="rect">
              <a:avLst/>
            </a:prstGeom>
            <a:noFill/>
          </p:spPr>
          <p:txBody>
            <a:bodyPr wrap="none" rtlCol="0">
              <a:spAutoFit/>
            </a:bodyPr>
            <a:lstStyle/>
            <a:p>
              <a:r>
                <a:rPr kumimoji="1" lang="en-US" altLang="ja-JP" sz="1100" dirty="0"/>
                <a:t>n=3</a:t>
              </a:r>
              <a:endParaRPr kumimoji="1" lang="ja-JP" altLang="en-US" sz="1100"/>
            </a:p>
          </p:txBody>
        </p:sp>
        <p:sp>
          <p:nvSpPr>
            <p:cNvPr id="45" name="テキスト ボックス 44">
              <a:extLst>
                <a:ext uri="{FF2B5EF4-FFF2-40B4-BE49-F238E27FC236}">
                  <a16:creationId xmlns:a16="http://schemas.microsoft.com/office/drawing/2014/main" id="{E4478940-CF8D-794A-8447-6315D1842145}"/>
                </a:ext>
              </a:extLst>
            </p:cNvPr>
            <p:cNvSpPr txBox="1"/>
            <p:nvPr/>
          </p:nvSpPr>
          <p:spPr>
            <a:xfrm>
              <a:off x="8508186" y="2071468"/>
              <a:ext cx="401072" cy="261610"/>
            </a:xfrm>
            <a:prstGeom prst="rect">
              <a:avLst/>
            </a:prstGeom>
            <a:noFill/>
          </p:spPr>
          <p:txBody>
            <a:bodyPr wrap="none" rtlCol="0">
              <a:spAutoFit/>
            </a:bodyPr>
            <a:lstStyle/>
            <a:p>
              <a:r>
                <a:rPr kumimoji="1" lang="en-US" altLang="ja-JP" sz="1100" dirty="0"/>
                <a:t>n=3</a:t>
              </a:r>
              <a:endParaRPr kumimoji="1" lang="ja-JP" altLang="en-US" sz="1100"/>
            </a:p>
          </p:txBody>
        </p:sp>
      </p:grpSp>
      <p:sp>
        <p:nvSpPr>
          <p:cNvPr id="27" name="テキスト ボックス 26">
            <a:extLst>
              <a:ext uri="{FF2B5EF4-FFF2-40B4-BE49-F238E27FC236}">
                <a16:creationId xmlns:a16="http://schemas.microsoft.com/office/drawing/2014/main" id="{7E60DB72-80DB-1146-8131-48C443BB26DD}"/>
              </a:ext>
            </a:extLst>
          </p:cNvPr>
          <p:cNvSpPr txBox="1"/>
          <p:nvPr/>
        </p:nvSpPr>
        <p:spPr>
          <a:xfrm>
            <a:off x="100017" y="2275165"/>
            <a:ext cx="3853742" cy="830997"/>
          </a:xfrm>
          <a:prstGeom prst="rect">
            <a:avLst/>
          </a:prstGeom>
          <a:noFill/>
        </p:spPr>
        <p:txBody>
          <a:bodyPr wrap="square" rtlCol="0">
            <a:spAutoFit/>
          </a:bodyPr>
          <a:lstStyle/>
          <a:p>
            <a:pPr algn="ctr"/>
            <a:r>
              <a:rPr kumimoji="1" lang="en-US" altLang="ja-JP" sz="2400" dirty="0">
                <a:latin typeface="Meiryo" panose="020B0604030504040204" pitchFamily="34" charset="-128"/>
                <a:ea typeface="Meiryo" panose="020B0604030504040204" pitchFamily="34" charset="-128"/>
              </a:rPr>
              <a:t>ICT</a:t>
            </a:r>
            <a:r>
              <a:rPr kumimoji="1" lang="ja-JP" altLang="en-US" sz="2400">
                <a:latin typeface="Meiryo" panose="020B0604030504040204" pitchFamily="34" charset="-128"/>
                <a:ea typeface="Meiryo" panose="020B0604030504040204" pitchFamily="34" charset="-128"/>
              </a:rPr>
              <a:t>ツールを使っていない</a:t>
            </a:r>
            <a:endParaRPr kumimoji="1" lang="en-US" altLang="ja-JP" sz="2400" dirty="0">
              <a:latin typeface="Meiryo" panose="020B0604030504040204" pitchFamily="34" charset="-128"/>
              <a:ea typeface="Meiryo" panose="020B0604030504040204" pitchFamily="34" charset="-128"/>
            </a:endParaRPr>
          </a:p>
          <a:p>
            <a:pPr algn="ctr"/>
            <a:r>
              <a:rPr kumimoji="1" lang="en-US" altLang="ja-JP" sz="2400" dirty="0">
                <a:latin typeface="Meiryo" panose="020B0604030504040204" pitchFamily="34" charset="-128"/>
                <a:ea typeface="Meiryo" panose="020B0604030504040204" pitchFamily="34" charset="-128"/>
              </a:rPr>
              <a:t>31</a:t>
            </a:r>
            <a:r>
              <a:rPr kumimoji="1" lang="ja-JP" altLang="en-US" sz="2400">
                <a:latin typeface="Meiryo" panose="020B0604030504040204" pitchFamily="34" charset="-128"/>
                <a:ea typeface="Meiryo" panose="020B0604030504040204" pitchFamily="34" charset="-128"/>
              </a:rPr>
              <a:t>件</a:t>
            </a:r>
          </a:p>
        </p:txBody>
      </p:sp>
      <p:sp>
        <p:nvSpPr>
          <p:cNvPr id="3" name="右矢印 2">
            <a:extLst>
              <a:ext uri="{FF2B5EF4-FFF2-40B4-BE49-F238E27FC236}">
                <a16:creationId xmlns:a16="http://schemas.microsoft.com/office/drawing/2014/main" id="{F47AD1F1-48B0-0744-ACF9-B144998F57C5}"/>
              </a:ext>
            </a:extLst>
          </p:cNvPr>
          <p:cNvSpPr/>
          <p:nvPr/>
        </p:nvSpPr>
        <p:spPr>
          <a:xfrm>
            <a:off x="2342203" y="2981064"/>
            <a:ext cx="901207" cy="70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内訳</a:t>
            </a:r>
          </a:p>
        </p:txBody>
      </p:sp>
    </p:spTree>
    <p:extLst>
      <p:ext uri="{BB962C8B-B14F-4D97-AF65-F5344CB8AC3E}">
        <p14:creationId xmlns:p14="http://schemas.microsoft.com/office/powerpoint/2010/main" val="28431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0"/>
                            </p:stCondLst>
                            <p:childTnLst>
                              <p:par>
                                <p:cTn id="16" presetID="35" presetClass="emph" presetSubtype="0" fill="hold" grpId="1" nodeType="afterEffect">
                                  <p:stCondLst>
                                    <p:cond delay="500"/>
                                  </p:stCondLst>
                                  <p:childTnLst>
                                    <p:anim calcmode="discrete" valueType="str">
                                      <p:cBhvr>
                                        <p:cTn id="17"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8" grpId="0"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D1B87F-053E-3943-998D-1182163E97DE}"/>
              </a:ext>
            </a:extLst>
          </p:cNvPr>
          <p:cNvSpPr>
            <a:spLocks noGrp="1"/>
          </p:cNvSpPr>
          <p:nvPr>
            <p:ph type="title"/>
          </p:nvPr>
        </p:nvSpPr>
        <p:spPr>
          <a:xfrm>
            <a:off x="625580" y="154885"/>
            <a:ext cx="7886700" cy="1325563"/>
          </a:xfrm>
        </p:spPr>
        <p:txBody>
          <a:bodyPr/>
          <a:lstStyle/>
          <a:p>
            <a:r>
              <a:rPr kumimoji="1" lang="en-US" altLang="ja-JP" dirty="0"/>
              <a:t>ICT</a:t>
            </a:r>
            <a:r>
              <a:rPr kumimoji="1" lang="ja-JP" altLang="en-US"/>
              <a:t>ツールを選定した理由</a:t>
            </a:r>
          </a:p>
        </p:txBody>
      </p:sp>
      <p:pic>
        <p:nvPicPr>
          <p:cNvPr id="5122" name="Picture 2" descr="フォームの回答のグラフ。質問のタイトル: 。回答数: 242 件の回答。">
            <a:extLst>
              <a:ext uri="{FF2B5EF4-FFF2-40B4-BE49-F238E27FC236}">
                <a16:creationId xmlns:a16="http://schemas.microsoft.com/office/drawing/2014/main" id="{8DBA9C17-0155-8440-8AC7-9E26268184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 t="6321" r="7283" b="13160"/>
          <a:stretch/>
        </p:blipFill>
        <p:spPr bwMode="auto">
          <a:xfrm>
            <a:off x="457394" y="1386000"/>
            <a:ext cx="5292000" cy="5472000"/>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47BD2F51-9E77-E64A-8008-FA9CAE1068CF}"/>
              </a:ext>
            </a:extLst>
          </p:cNvPr>
          <p:cNvSpPr/>
          <p:nvPr/>
        </p:nvSpPr>
        <p:spPr>
          <a:xfrm>
            <a:off x="554510" y="1386000"/>
            <a:ext cx="5292000" cy="5849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a:extLst>
              <a:ext uri="{FF2B5EF4-FFF2-40B4-BE49-F238E27FC236}">
                <a16:creationId xmlns:a16="http://schemas.microsoft.com/office/drawing/2014/main" id="{0F2C5A74-0EF2-B742-9E6F-0103B2D38AF0}"/>
              </a:ext>
            </a:extLst>
          </p:cNvPr>
          <p:cNvSpPr/>
          <p:nvPr/>
        </p:nvSpPr>
        <p:spPr>
          <a:xfrm rot="20342173">
            <a:off x="4383579" y="2018360"/>
            <a:ext cx="370703" cy="432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D8792B76-9CBD-8042-93F8-0A2488F67D2D}"/>
              </a:ext>
            </a:extLst>
          </p:cNvPr>
          <p:cNvGrpSpPr/>
          <p:nvPr/>
        </p:nvGrpSpPr>
        <p:grpSpPr>
          <a:xfrm>
            <a:off x="2507966" y="2502848"/>
            <a:ext cx="6579973" cy="4109220"/>
            <a:chOff x="2459407" y="2514818"/>
            <a:chExt cx="6579973" cy="4109220"/>
          </a:xfrm>
        </p:grpSpPr>
        <p:sp>
          <p:nvSpPr>
            <p:cNvPr id="4" name="テキスト ボックス 3">
              <a:extLst>
                <a:ext uri="{FF2B5EF4-FFF2-40B4-BE49-F238E27FC236}">
                  <a16:creationId xmlns:a16="http://schemas.microsoft.com/office/drawing/2014/main" id="{AA332D91-2DD7-6342-8A0D-3DBC13FDA258}"/>
                </a:ext>
              </a:extLst>
            </p:cNvPr>
            <p:cNvSpPr txBox="1"/>
            <p:nvPr/>
          </p:nvSpPr>
          <p:spPr>
            <a:xfrm>
              <a:off x="6122730" y="5177479"/>
              <a:ext cx="359073" cy="215444"/>
            </a:xfrm>
            <a:prstGeom prst="rect">
              <a:avLst/>
            </a:prstGeom>
            <a:noFill/>
          </p:spPr>
          <p:txBody>
            <a:bodyPr wrap="none" lIns="0" tIns="0" rIns="0" bIns="0" rtlCol="0">
              <a:spAutoFit/>
            </a:bodyPr>
            <a:lstStyle/>
            <a:p>
              <a:r>
                <a:rPr kumimoji="1" lang="ja-JP" altLang="en-US" sz="1400">
                  <a:solidFill>
                    <a:schemeClr val="bg1"/>
                  </a:solidFill>
                  <a:latin typeface="Meiryo" panose="020B0604030504040204" pitchFamily="34" charset="-128"/>
                  <a:ea typeface="Meiryo" panose="020B0604030504040204" pitchFamily="34" charset="-128"/>
                </a:rPr>
                <a:t>医師</a:t>
              </a:r>
            </a:p>
          </p:txBody>
        </p:sp>
        <p:sp>
          <p:nvSpPr>
            <p:cNvPr id="9" name="テキスト ボックス 8">
              <a:extLst>
                <a:ext uri="{FF2B5EF4-FFF2-40B4-BE49-F238E27FC236}">
                  <a16:creationId xmlns:a16="http://schemas.microsoft.com/office/drawing/2014/main" id="{377620E6-BC9C-804E-968E-1599BEDDBBE5}"/>
                </a:ext>
              </a:extLst>
            </p:cNvPr>
            <p:cNvSpPr txBox="1"/>
            <p:nvPr/>
          </p:nvSpPr>
          <p:spPr>
            <a:xfrm>
              <a:off x="4198186" y="4514061"/>
              <a:ext cx="747627" cy="215444"/>
            </a:xfrm>
            <a:prstGeom prst="rect">
              <a:avLst/>
            </a:prstGeom>
            <a:noFill/>
          </p:spPr>
          <p:txBody>
            <a:bodyPr wrap="square" lIns="0" tIns="0" rIns="0" bIns="0" rtlCol="0">
              <a:spAutoFit/>
            </a:bodyPr>
            <a:lstStyle/>
            <a:p>
              <a:r>
                <a:rPr kumimoji="1" lang="ja-JP" altLang="en-US" sz="1400">
                  <a:solidFill>
                    <a:schemeClr val="bg1"/>
                  </a:solidFill>
                  <a:latin typeface="Meiryo" panose="020B0604030504040204" pitchFamily="34" charset="-128"/>
                  <a:ea typeface="Meiryo" panose="020B0604030504040204" pitchFamily="34" charset="-128"/>
                </a:rPr>
                <a:t>歯科医師</a:t>
              </a:r>
            </a:p>
          </p:txBody>
        </p:sp>
        <p:sp>
          <p:nvSpPr>
            <p:cNvPr id="10" name="テキスト ボックス 9">
              <a:extLst>
                <a:ext uri="{FF2B5EF4-FFF2-40B4-BE49-F238E27FC236}">
                  <a16:creationId xmlns:a16="http://schemas.microsoft.com/office/drawing/2014/main" id="{A22B9A98-E4B1-004C-AD16-08D66C218CF5}"/>
                </a:ext>
              </a:extLst>
            </p:cNvPr>
            <p:cNvSpPr txBox="1"/>
            <p:nvPr/>
          </p:nvSpPr>
          <p:spPr>
            <a:xfrm>
              <a:off x="4568931" y="4073628"/>
              <a:ext cx="560385" cy="215444"/>
            </a:xfrm>
            <a:prstGeom prst="rect">
              <a:avLst/>
            </a:prstGeom>
            <a:noFill/>
          </p:spPr>
          <p:txBody>
            <a:bodyPr wrap="square" lIns="0" tIns="0" rIns="0" bIns="0" rtlCol="0">
              <a:spAutoFit/>
            </a:bodyPr>
            <a:lstStyle/>
            <a:p>
              <a:r>
                <a:rPr kumimoji="1" lang="ja-JP" altLang="en-US" sz="1400">
                  <a:solidFill>
                    <a:schemeClr val="bg1"/>
                  </a:solidFill>
                  <a:latin typeface="Meiryo" panose="020B0604030504040204" pitchFamily="34" charset="-128"/>
                  <a:ea typeface="Meiryo" panose="020B0604030504040204" pitchFamily="34" charset="-128"/>
                </a:rPr>
                <a:t>看護師</a:t>
              </a:r>
            </a:p>
          </p:txBody>
        </p:sp>
        <p:pic>
          <p:nvPicPr>
            <p:cNvPr id="5130" name="Picture 10">
              <a:extLst>
                <a:ext uri="{FF2B5EF4-FFF2-40B4-BE49-F238E27FC236}">
                  <a16:creationId xmlns:a16="http://schemas.microsoft.com/office/drawing/2014/main" id="{FBC63949-FA9D-9841-AAEB-8AE30447B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407" y="2514818"/>
              <a:ext cx="6579973" cy="41092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EC8CB479-9520-1045-953C-6A8EAFB50E93}"/>
                </a:ext>
              </a:extLst>
            </p:cNvPr>
            <p:cNvSpPr txBox="1"/>
            <p:nvPr/>
          </p:nvSpPr>
          <p:spPr>
            <a:xfrm>
              <a:off x="2792947" y="3498597"/>
              <a:ext cx="1062361" cy="307777"/>
            </a:xfrm>
            <a:prstGeom prst="rect">
              <a:avLst/>
            </a:prstGeom>
            <a:noFill/>
          </p:spPr>
          <p:txBody>
            <a:bodyPr wrap="square" rtlCol="0">
              <a:spAutoFit/>
            </a:bodyPr>
            <a:lstStyle/>
            <a:p>
              <a:r>
                <a:rPr kumimoji="1" lang="en-US" altLang="ja-JP" sz="1400" dirty="0"/>
                <a:t>n=179</a:t>
              </a:r>
              <a:endParaRPr kumimoji="1" lang="ja-JP" altLang="en-US" sz="1400"/>
            </a:p>
          </p:txBody>
        </p:sp>
        <p:sp>
          <p:nvSpPr>
            <p:cNvPr id="17" name="テキスト ボックス 16">
              <a:extLst>
                <a:ext uri="{FF2B5EF4-FFF2-40B4-BE49-F238E27FC236}">
                  <a16:creationId xmlns:a16="http://schemas.microsoft.com/office/drawing/2014/main" id="{4EE68BE3-B33E-2C43-B499-61E66FF6BECB}"/>
                </a:ext>
              </a:extLst>
            </p:cNvPr>
            <p:cNvSpPr txBox="1"/>
            <p:nvPr/>
          </p:nvSpPr>
          <p:spPr>
            <a:xfrm>
              <a:off x="2888096" y="4977424"/>
              <a:ext cx="601658" cy="307777"/>
            </a:xfrm>
            <a:prstGeom prst="rect">
              <a:avLst/>
            </a:prstGeom>
            <a:noFill/>
          </p:spPr>
          <p:txBody>
            <a:bodyPr wrap="square" rtlCol="0">
              <a:spAutoFit/>
            </a:bodyPr>
            <a:lstStyle/>
            <a:p>
              <a:r>
                <a:rPr kumimoji="1" lang="en-US" altLang="ja-JP" sz="1400" dirty="0"/>
                <a:t>n=27</a:t>
              </a:r>
              <a:endParaRPr kumimoji="1" lang="ja-JP" altLang="en-US" sz="1400"/>
            </a:p>
          </p:txBody>
        </p:sp>
        <p:sp>
          <p:nvSpPr>
            <p:cNvPr id="18" name="テキスト ボックス 17">
              <a:extLst>
                <a:ext uri="{FF2B5EF4-FFF2-40B4-BE49-F238E27FC236}">
                  <a16:creationId xmlns:a16="http://schemas.microsoft.com/office/drawing/2014/main" id="{5CDB4734-E5FD-4C48-B799-764EDE856B56}"/>
                </a:ext>
              </a:extLst>
            </p:cNvPr>
            <p:cNvSpPr txBox="1"/>
            <p:nvPr/>
          </p:nvSpPr>
          <p:spPr>
            <a:xfrm>
              <a:off x="2869561" y="4236018"/>
              <a:ext cx="601658" cy="307777"/>
            </a:xfrm>
            <a:prstGeom prst="rect">
              <a:avLst/>
            </a:prstGeom>
            <a:noFill/>
          </p:spPr>
          <p:txBody>
            <a:bodyPr wrap="square" rtlCol="0">
              <a:spAutoFit/>
            </a:bodyPr>
            <a:lstStyle/>
            <a:p>
              <a:r>
                <a:rPr kumimoji="1" lang="en-US" altLang="ja-JP" sz="1400" dirty="0"/>
                <a:t>n=11</a:t>
              </a:r>
              <a:endParaRPr kumimoji="1" lang="ja-JP" altLang="en-US" sz="1400"/>
            </a:p>
          </p:txBody>
        </p:sp>
        <p:sp>
          <p:nvSpPr>
            <p:cNvPr id="19" name="テキスト ボックス 18">
              <a:extLst>
                <a:ext uri="{FF2B5EF4-FFF2-40B4-BE49-F238E27FC236}">
                  <a16:creationId xmlns:a16="http://schemas.microsoft.com/office/drawing/2014/main" id="{F8824624-741C-D043-A01D-350CE1995B44}"/>
                </a:ext>
              </a:extLst>
            </p:cNvPr>
            <p:cNvSpPr txBox="1"/>
            <p:nvPr/>
          </p:nvSpPr>
          <p:spPr>
            <a:xfrm>
              <a:off x="2857204" y="5718829"/>
              <a:ext cx="601658" cy="307777"/>
            </a:xfrm>
            <a:prstGeom prst="rect">
              <a:avLst/>
            </a:prstGeom>
            <a:noFill/>
          </p:spPr>
          <p:txBody>
            <a:bodyPr wrap="square" rtlCol="0">
              <a:spAutoFit/>
            </a:bodyPr>
            <a:lstStyle/>
            <a:p>
              <a:r>
                <a:rPr kumimoji="1" lang="en-US" altLang="ja-JP" sz="1400" dirty="0"/>
                <a:t>n=13</a:t>
              </a:r>
              <a:endParaRPr kumimoji="1" lang="ja-JP" altLang="en-US" sz="1400"/>
            </a:p>
          </p:txBody>
        </p:sp>
        <p:sp>
          <p:nvSpPr>
            <p:cNvPr id="15" name="正方形/長方形 14">
              <a:extLst>
                <a:ext uri="{FF2B5EF4-FFF2-40B4-BE49-F238E27FC236}">
                  <a16:creationId xmlns:a16="http://schemas.microsoft.com/office/drawing/2014/main" id="{F5016612-B9EB-1344-8B2A-D30EC1F61A69}"/>
                </a:ext>
              </a:extLst>
            </p:cNvPr>
            <p:cNvSpPr/>
            <p:nvPr/>
          </p:nvSpPr>
          <p:spPr>
            <a:xfrm>
              <a:off x="3378896" y="3301015"/>
              <a:ext cx="476412" cy="369332"/>
            </a:xfrm>
            <a:prstGeom prst="rect">
              <a:avLst/>
            </a:prstGeom>
          </p:spPr>
          <p:txBody>
            <a:bodyPr wrap="none">
              <a:spAutoFit/>
            </a:bodyPr>
            <a:lstStyle/>
            <a:p>
              <a:r>
                <a:rPr lang="en-US" altLang="ja-JP" dirty="0"/>
                <a:t>8.7</a:t>
              </a:r>
              <a:endParaRPr lang="ja-JP" altLang="en-US"/>
            </a:p>
          </p:txBody>
        </p:sp>
        <p:sp>
          <p:nvSpPr>
            <p:cNvPr id="16" name="正方形/長方形 15">
              <a:extLst>
                <a:ext uri="{FF2B5EF4-FFF2-40B4-BE49-F238E27FC236}">
                  <a16:creationId xmlns:a16="http://schemas.microsoft.com/office/drawing/2014/main" id="{70D3DF22-5255-CE41-9C12-D1B3C9D45BF7}"/>
                </a:ext>
              </a:extLst>
            </p:cNvPr>
            <p:cNvSpPr/>
            <p:nvPr/>
          </p:nvSpPr>
          <p:spPr>
            <a:xfrm>
              <a:off x="4275285" y="3301015"/>
              <a:ext cx="593431" cy="369332"/>
            </a:xfrm>
            <a:prstGeom prst="rect">
              <a:avLst/>
            </a:prstGeom>
          </p:spPr>
          <p:txBody>
            <a:bodyPr wrap="none">
              <a:spAutoFit/>
            </a:bodyPr>
            <a:lstStyle/>
            <a:p>
              <a:pPr algn="r" fontAlgn="b"/>
              <a:r>
                <a:rPr lang="en-US" altLang="ja-JP" dirty="0"/>
                <a:t>29.0</a:t>
              </a:r>
            </a:p>
          </p:txBody>
        </p:sp>
        <p:sp>
          <p:nvSpPr>
            <p:cNvPr id="20" name="正方形/長方形 19">
              <a:extLst>
                <a:ext uri="{FF2B5EF4-FFF2-40B4-BE49-F238E27FC236}">
                  <a16:creationId xmlns:a16="http://schemas.microsoft.com/office/drawing/2014/main" id="{D77E6A9D-B640-BB4A-A90B-C1A2877C9656}"/>
                </a:ext>
              </a:extLst>
            </p:cNvPr>
            <p:cNvSpPr/>
            <p:nvPr/>
          </p:nvSpPr>
          <p:spPr>
            <a:xfrm>
              <a:off x="5529298" y="3301015"/>
              <a:ext cx="593432" cy="369332"/>
            </a:xfrm>
            <a:prstGeom prst="rect">
              <a:avLst/>
            </a:prstGeom>
          </p:spPr>
          <p:txBody>
            <a:bodyPr wrap="none">
              <a:spAutoFit/>
            </a:bodyPr>
            <a:lstStyle/>
            <a:p>
              <a:r>
                <a:rPr lang="en-US" altLang="ja-JP" dirty="0"/>
                <a:t>16.4</a:t>
              </a:r>
              <a:endParaRPr lang="ja-JP" altLang="en-US"/>
            </a:p>
          </p:txBody>
        </p:sp>
        <p:sp>
          <p:nvSpPr>
            <p:cNvPr id="21" name="正方形/長方形 20">
              <a:extLst>
                <a:ext uri="{FF2B5EF4-FFF2-40B4-BE49-F238E27FC236}">
                  <a16:creationId xmlns:a16="http://schemas.microsoft.com/office/drawing/2014/main" id="{D1804095-4360-CC40-9956-FBCF6F0D1446}"/>
                </a:ext>
              </a:extLst>
            </p:cNvPr>
            <p:cNvSpPr/>
            <p:nvPr/>
          </p:nvSpPr>
          <p:spPr>
            <a:xfrm>
              <a:off x="7333582" y="3301015"/>
              <a:ext cx="593431" cy="369332"/>
            </a:xfrm>
            <a:prstGeom prst="rect">
              <a:avLst/>
            </a:prstGeom>
          </p:spPr>
          <p:txBody>
            <a:bodyPr wrap="none">
              <a:spAutoFit/>
            </a:bodyPr>
            <a:lstStyle/>
            <a:p>
              <a:pPr algn="r" fontAlgn="b"/>
              <a:r>
                <a:rPr lang="en-US" altLang="ja-JP" dirty="0"/>
                <a:t>45.9</a:t>
              </a:r>
            </a:p>
          </p:txBody>
        </p:sp>
        <p:sp>
          <p:nvSpPr>
            <p:cNvPr id="22" name="正方形/長方形 21">
              <a:extLst>
                <a:ext uri="{FF2B5EF4-FFF2-40B4-BE49-F238E27FC236}">
                  <a16:creationId xmlns:a16="http://schemas.microsoft.com/office/drawing/2014/main" id="{CEB5A9D3-6C32-9746-B869-FF1F20D434E0}"/>
                </a:ext>
              </a:extLst>
            </p:cNvPr>
            <p:cNvSpPr/>
            <p:nvPr/>
          </p:nvSpPr>
          <p:spPr>
            <a:xfrm>
              <a:off x="4182241" y="4062203"/>
              <a:ext cx="593431" cy="369332"/>
            </a:xfrm>
            <a:prstGeom prst="rect">
              <a:avLst/>
            </a:prstGeom>
          </p:spPr>
          <p:txBody>
            <a:bodyPr wrap="none">
              <a:spAutoFit/>
            </a:bodyPr>
            <a:lstStyle/>
            <a:p>
              <a:pPr algn="r" fontAlgn="b"/>
              <a:r>
                <a:rPr lang="en-US" altLang="ja-JP" dirty="0"/>
                <a:t>40.0</a:t>
              </a:r>
            </a:p>
          </p:txBody>
        </p:sp>
        <p:sp>
          <p:nvSpPr>
            <p:cNvPr id="23" name="正方形/長方形 22">
              <a:extLst>
                <a:ext uri="{FF2B5EF4-FFF2-40B4-BE49-F238E27FC236}">
                  <a16:creationId xmlns:a16="http://schemas.microsoft.com/office/drawing/2014/main" id="{6FE7D0D9-E538-B543-BDE3-0CB4AD681FF9}"/>
                </a:ext>
              </a:extLst>
            </p:cNvPr>
            <p:cNvSpPr/>
            <p:nvPr/>
          </p:nvSpPr>
          <p:spPr>
            <a:xfrm>
              <a:off x="5854550" y="4062203"/>
              <a:ext cx="593431" cy="369332"/>
            </a:xfrm>
            <a:prstGeom prst="rect">
              <a:avLst/>
            </a:prstGeom>
          </p:spPr>
          <p:txBody>
            <a:bodyPr wrap="none">
              <a:spAutoFit/>
            </a:bodyPr>
            <a:lstStyle/>
            <a:p>
              <a:pPr algn="r" fontAlgn="b"/>
              <a:r>
                <a:rPr lang="en-US" altLang="ja-JP" dirty="0"/>
                <a:t>20.0</a:t>
              </a:r>
            </a:p>
          </p:txBody>
        </p:sp>
        <p:sp>
          <p:nvSpPr>
            <p:cNvPr id="24" name="正方形/長方形 23">
              <a:extLst>
                <a:ext uri="{FF2B5EF4-FFF2-40B4-BE49-F238E27FC236}">
                  <a16:creationId xmlns:a16="http://schemas.microsoft.com/office/drawing/2014/main" id="{35CE7E54-FF18-7A4E-A233-0BF3B13C621B}"/>
                </a:ext>
              </a:extLst>
            </p:cNvPr>
            <p:cNvSpPr/>
            <p:nvPr/>
          </p:nvSpPr>
          <p:spPr>
            <a:xfrm>
              <a:off x="7446965" y="4062203"/>
              <a:ext cx="593431" cy="369332"/>
            </a:xfrm>
            <a:prstGeom prst="rect">
              <a:avLst/>
            </a:prstGeom>
          </p:spPr>
          <p:txBody>
            <a:bodyPr wrap="none">
              <a:spAutoFit/>
            </a:bodyPr>
            <a:lstStyle/>
            <a:p>
              <a:pPr algn="r" fontAlgn="b"/>
              <a:r>
                <a:rPr lang="en-US" altLang="ja-JP" dirty="0"/>
                <a:t>40.0</a:t>
              </a:r>
            </a:p>
          </p:txBody>
        </p:sp>
        <p:sp>
          <p:nvSpPr>
            <p:cNvPr id="25" name="正方形/長方形 24">
              <a:extLst>
                <a:ext uri="{FF2B5EF4-FFF2-40B4-BE49-F238E27FC236}">
                  <a16:creationId xmlns:a16="http://schemas.microsoft.com/office/drawing/2014/main" id="{3D9A6407-552B-8C45-A7D7-35B44A018504}"/>
                </a:ext>
              </a:extLst>
            </p:cNvPr>
            <p:cNvSpPr/>
            <p:nvPr/>
          </p:nvSpPr>
          <p:spPr>
            <a:xfrm>
              <a:off x="3324127" y="4797304"/>
              <a:ext cx="593431" cy="369332"/>
            </a:xfrm>
            <a:prstGeom prst="rect">
              <a:avLst/>
            </a:prstGeom>
          </p:spPr>
          <p:txBody>
            <a:bodyPr wrap="none">
              <a:spAutoFit/>
            </a:bodyPr>
            <a:lstStyle/>
            <a:p>
              <a:pPr algn="r" fontAlgn="b"/>
              <a:r>
                <a:rPr lang="en-US" altLang="ja-JP" dirty="0"/>
                <a:t>10.7</a:t>
              </a:r>
            </a:p>
          </p:txBody>
        </p:sp>
        <p:sp>
          <p:nvSpPr>
            <p:cNvPr id="26" name="正方形/長方形 25">
              <a:extLst>
                <a:ext uri="{FF2B5EF4-FFF2-40B4-BE49-F238E27FC236}">
                  <a16:creationId xmlns:a16="http://schemas.microsoft.com/office/drawing/2014/main" id="{FD4B3311-6C22-CF46-A179-8773BA0C7034}"/>
                </a:ext>
              </a:extLst>
            </p:cNvPr>
            <p:cNvSpPr/>
            <p:nvPr/>
          </p:nvSpPr>
          <p:spPr>
            <a:xfrm>
              <a:off x="4352382" y="4797304"/>
              <a:ext cx="593431" cy="369332"/>
            </a:xfrm>
            <a:prstGeom prst="rect">
              <a:avLst/>
            </a:prstGeom>
          </p:spPr>
          <p:txBody>
            <a:bodyPr wrap="none">
              <a:spAutoFit/>
            </a:bodyPr>
            <a:lstStyle/>
            <a:p>
              <a:pPr algn="r" fontAlgn="b"/>
              <a:r>
                <a:rPr lang="en-US" altLang="ja-JP" dirty="0"/>
                <a:t>25.0</a:t>
              </a:r>
            </a:p>
          </p:txBody>
        </p:sp>
        <p:sp>
          <p:nvSpPr>
            <p:cNvPr id="32" name="正方形/長方形 31">
              <a:extLst>
                <a:ext uri="{FF2B5EF4-FFF2-40B4-BE49-F238E27FC236}">
                  <a16:creationId xmlns:a16="http://schemas.microsoft.com/office/drawing/2014/main" id="{A713A26B-0345-5748-973B-F47F6B5AEB0F}"/>
                </a:ext>
              </a:extLst>
            </p:cNvPr>
            <p:cNvSpPr/>
            <p:nvPr/>
          </p:nvSpPr>
          <p:spPr>
            <a:xfrm>
              <a:off x="5686912" y="4797304"/>
              <a:ext cx="593431" cy="369332"/>
            </a:xfrm>
            <a:prstGeom prst="rect">
              <a:avLst/>
            </a:prstGeom>
          </p:spPr>
          <p:txBody>
            <a:bodyPr wrap="none">
              <a:spAutoFit/>
            </a:bodyPr>
            <a:lstStyle/>
            <a:p>
              <a:pPr algn="r" fontAlgn="b"/>
              <a:r>
                <a:rPr lang="en-US" altLang="ja-JP" dirty="0"/>
                <a:t>25.0</a:t>
              </a:r>
            </a:p>
          </p:txBody>
        </p:sp>
        <p:sp>
          <p:nvSpPr>
            <p:cNvPr id="27" name="正方形/長方形 26">
              <a:extLst>
                <a:ext uri="{FF2B5EF4-FFF2-40B4-BE49-F238E27FC236}">
                  <a16:creationId xmlns:a16="http://schemas.microsoft.com/office/drawing/2014/main" id="{B5DC2706-DDB5-574A-9D59-30B0EEC8B8BB}"/>
                </a:ext>
              </a:extLst>
            </p:cNvPr>
            <p:cNvSpPr/>
            <p:nvPr/>
          </p:nvSpPr>
          <p:spPr>
            <a:xfrm>
              <a:off x="7518748" y="4797304"/>
              <a:ext cx="593431" cy="369332"/>
            </a:xfrm>
            <a:prstGeom prst="rect">
              <a:avLst/>
            </a:prstGeom>
          </p:spPr>
          <p:txBody>
            <a:bodyPr wrap="none">
              <a:spAutoFit/>
            </a:bodyPr>
            <a:lstStyle/>
            <a:p>
              <a:pPr algn="r" fontAlgn="b"/>
              <a:r>
                <a:rPr lang="en-US" altLang="ja-JP" dirty="0"/>
                <a:t>40.0</a:t>
              </a:r>
            </a:p>
          </p:txBody>
        </p:sp>
        <p:sp>
          <p:nvSpPr>
            <p:cNvPr id="28" name="正方形/長方形 27">
              <a:extLst>
                <a:ext uri="{FF2B5EF4-FFF2-40B4-BE49-F238E27FC236}">
                  <a16:creationId xmlns:a16="http://schemas.microsoft.com/office/drawing/2014/main" id="{9BE316AB-192F-844B-9739-CA7ECDB62214}"/>
                </a:ext>
              </a:extLst>
            </p:cNvPr>
            <p:cNvSpPr/>
            <p:nvPr/>
          </p:nvSpPr>
          <p:spPr>
            <a:xfrm>
              <a:off x="3725049" y="5540862"/>
              <a:ext cx="593431" cy="369332"/>
            </a:xfrm>
            <a:prstGeom prst="rect">
              <a:avLst/>
            </a:prstGeom>
          </p:spPr>
          <p:txBody>
            <a:bodyPr wrap="none">
              <a:spAutoFit/>
            </a:bodyPr>
            <a:lstStyle/>
            <a:p>
              <a:pPr algn="r" fontAlgn="b"/>
              <a:r>
                <a:rPr lang="en-US" altLang="ja-JP" dirty="0"/>
                <a:t>25.0</a:t>
              </a:r>
            </a:p>
          </p:txBody>
        </p:sp>
        <p:sp>
          <p:nvSpPr>
            <p:cNvPr id="29" name="正方形/長方形 28">
              <a:extLst>
                <a:ext uri="{FF2B5EF4-FFF2-40B4-BE49-F238E27FC236}">
                  <a16:creationId xmlns:a16="http://schemas.microsoft.com/office/drawing/2014/main" id="{517D4DC2-626F-3542-843B-8651A95540B6}"/>
                </a:ext>
              </a:extLst>
            </p:cNvPr>
            <p:cNvSpPr/>
            <p:nvPr/>
          </p:nvSpPr>
          <p:spPr>
            <a:xfrm>
              <a:off x="4739817" y="5540862"/>
              <a:ext cx="476412" cy="369332"/>
            </a:xfrm>
            <a:prstGeom prst="rect">
              <a:avLst/>
            </a:prstGeom>
          </p:spPr>
          <p:txBody>
            <a:bodyPr wrap="none">
              <a:spAutoFit/>
            </a:bodyPr>
            <a:lstStyle/>
            <a:p>
              <a:pPr algn="r" fontAlgn="b"/>
              <a:r>
                <a:rPr lang="en-US" altLang="ja-JP" dirty="0"/>
                <a:t>8.3</a:t>
              </a:r>
            </a:p>
          </p:txBody>
        </p:sp>
        <p:sp>
          <p:nvSpPr>
            <p:cNvPr id="30" name="正方形/長方形 29">
              <a:extLst>
                <a:ext uri="{FF2B5EF4-FFF2-40B4-BE49-F238E27FC236}">
                  <a16:creationId xmlns:a16="http://schemas.microsoft.com/office/drawing/2014/main" id="{EF16AA28-637B-A14D-B110-DA931F0A2814}"/>
                </a:ext>
              </a:extLst>
            </p:cNvPr>
            <p:cNvSpPr/>
            <p:nvPr/>
          </p:nvSpPr>
          <p:spPr>
            <a:xfrm>
              <a:off x="5663347" y="5540862"/>
              <a:ext cx="593431" cy="369332"/>
            </a:xfrm>
            <a:prstGeom prst="rect">
              <a:avLst/>
            </a:prstGeom>
          </p:spPr>
          <p:txBody>
            <a:bodyPr wrap="none">
              <a:spAutoFit/>
            </a:bodyPr>
            <a:lstStyle/>
            <a:p>
              <a:pPr algn="r" fontAlgn="b"/>
              <a:r>
                <a:rPr lang="en-US" altLang="ja-JP" dirty="0"/>
                <a:t>25.0</a:t>
              </a:r>
            </a:p>
          </p:txBody>
        </p:sp>
        <p:sp>
          <p:nvSpPr>
            <p:cNvPr id="31" name="正方形/長方形 30">
              <a:extLst>
                <a:ext uri="{FF2B5EF4-FFF2-40B4-BE49-F238E27FC236}">
                  <a16:creationId xmlns:a16="http://schemas.microsoft.com/office/drawing/2014/main" id="{5B3D9006-C0FB-E541-AB78-50E1851B5BE8}"/>
                </a:ext>
              </a:extLst>
            </p:cNvPr>
            <p:cNvSpPr/>
            <p:nvPr/>
          </p:nvSpPr>
          <p:spPr>
            <a:xfrm>
              <a:off x="7561353" y="5540862"/>
              <a:ext cx="593431" cy="369332"/>
            </a:xfrm>
            <a:prstGeom prst="rect">
              <a:avLst/>
            </a:prstGeom>
          </p:spPr>
          <p:txBody>
            <a:bodyPr wrap="none">
              <a:spAutoFit/>
            </a:bodyPr>
            <a:lstStyle/>
            <a:p>
              <a:pPr algn="r" fontAlgn="b"/>
              <a:r>
                <a:rPr lang="en-US" altLang="ja-JP" dirty="0"/>
                <a:t>41.7</a:t>
              </a:r>
            </a:p>
          </p:txBody>
        </p:sp>
      </p:grpSp>
      <p:sp>
        <p:nvSpPr>
          <p:cNvPr id="3" name="円/楕円 2">
            <a:extLst>
              <a:ext uri="{FF2B5EF4-FFF2-40B4-BE49-F238E27FC236}">
                <a16:creationId xmlns:a16="http://schemas.microsoft.com/office/drawing/2014/main" id="{D2C2C14A-2F8F-4442-B6CE-20D3D8A880B9}"/>
              </a:ext>
            </a:extLst>
          </p:cNvPr>
          <p:cNvSpPr/>
          <p:nvPr/>
        </p:nvSpPr>
        <p:spPr>
          <a:xfrm>
            <a:off x="4975179" y="2908275"/>
            <a:ext cx="2020853" cy="3403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597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F4A877-39D0-AB45-91FD-904F6E81C732}"/>
              </a:ext>
            </a:extLst>
          </p:cNvPr>
          <p:cNvSpPr>
            <a:spLocks noGrp="1"/>
          </p:cNvSpPr>
          <p:nvPr>
            <p:ph type="title"/>
          </p:nvPr>
        </p:nvSpPr>
        <p:spPr/>
        <p:txBody>
          <a:bodyPr/>
          <a:lstStyle/>
          <a:p>
            <a:r>
              <a:rPr kumimoji="1" lang="en-US" altLang="ja-JP" dirty="0"/>
              <a:t>ICT</a:t>
            </a:r>
            <a:r>
              <a:rPr kumimoji="1" lang="ja-JP" altLang="en-US"/>
              <a:t>ツールの利用頻度</a:t>
            </a:r>
          </a:p>
        </p:txBody>
      </p:sp>
      <p:pic>
        <p:nvPicPr>
          <p:cNvPr id="6148" name="Picture 4">
            <a:extLst>
              <a:ext uri="{FF2B5EF4-FFF2-40B4-BE49-F238E27FC236}">
                <a16:creationId xmlns:a16="http://schemas.microsoft.com/office/drawing/2014/main" id="{D9A1A32A-9FCA-3E46-9B5E-8464335D5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48" y="1690689"/>
            <a:ext cx="7886700" cy="5035378"/>
          </a:xfrm>
          <a:prstGeom prst="rect">
            <a:avLst/>
          </a:prstGeom>
          <a:noFill/>
          <a:extLst>
            <a:ext uri="{909E8E84-426E-40DD-AFC4-6F175D3DCCD1}">
              <a14:hiddenFill xmlns:a14="http://schemas.microsoft.com/office/drawing/2010/main">
                <a:solidFill>
                  <a:srgbClr val="FFFFFF"/>
                </a:solidFill>
              </a14:hiddenFill>
            </a:ext>
          </a:extLst>
        </p:spPr>
      </p:pic>
      <p:sp>
        <p:nvSpPr>
          <p:cNvPr id="3" name="フリーフォーム 2">
            <a:extLst>
              <a:ext uri="{FF2B5EF4-FFF2-40B4-BE49-F238E27FC236}">
                <a16:creationId xmlns:a16="http://schemas.microsoft.com/office/drawing/2014/main" id="{1DB64BD6-9530-994B-B87E-0311E5B4AA4D}"/>
              </a:ext>
            </a:extLst>
          </p:cNvPr>
          <p:cNvSpPr/>
          <p:nvPr/>
        </p:nvSpPr>
        <p:spPr>
          <a:xfrm>
            <a:off x="1480457" y="1382486"/>
            <a:ext cx="6193972" cy="3083417"/>
          </a:xfrm>
          <a:custGeom>
            <a:avLst/>
            <a:gdLst>
              <a:gd name="connsiteX0" fmla="*/ 0 w 5747657"/>
              <a:gd name="connsiteY0" fmla="*/ 0 h 3083417"/>
              <a:gd name="connsiteX1" fmla="*/ 566057 w 5747657"/>
              <a:gd name="connsiteY1" fmla="*/ 1349829 h 3083417"/>
              <a:gd name="connsiteX2" fmla="*/ 2449285 w 5747657"/>
              <a:gd name="connsiteY2" fmla="*/ 2960915 h 3083417"/>
              <a:gd name="connsiteX3" fmla="*/ 4158342 w 5747657"/>
              <a:gd name="connsiteY3" fmla="*/ 2710543 h 3083417"/>
              <a:gd name="connsiteX4" fmla="*/ 5747657 w 5747657"/>
              <a:gd name="connsiteY4" fmla="*/ 642258 h 308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657" h="3083417">
                <a:moveTo>
                  <a:pt x="0" y="0"/>
                </a:moveTo>
                <a:cubicBezTo>
                  <a:pt x="78921" y="428171"/>
                  <a:pt x="157843" y="856343"/>
                  <a:pt x="566057" y="1349829"/>
                </a:cubicBezTo>
                <a:cubicBezTo>
                  <a:pt x="974271" y="1843315"/>
                  <a:pt x="1850571" y="2734129"/>
                  <a:pt x="2449285" y="2960915"/>
                </a:cubicBezTo>
                <a:cubicBezTo>
                  <a:pt x="3047999" y="3187701"/>
                  <a:pt x="3608614" y="3096986"/>
                  <a:pt x="4158342" y="2710543"/>
                </a:cubicBezTo>
                <a:cubicBezTo>
                  <a:pt x="4708070" y="2324100"/>
                  <a:pt x="5227863" y="1483179"/>
                  <a:pt x="5747657" y="642258"/>
                </a:cubicBezTo>
              </a:path>
            </a:pathLst>
          </a:cu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74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TotalTime>
  <Words>309</Words>
  <Application>Microsoft Macintosh PowerPoint</Application>
  <PresentationFormat>画面に合わせる (4:3)</PresentationFormat>
  <Paragraphs>67</Paragraphs>
  <Slides>12</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vt:lpstr>
      <vt:lpstr>游ゴシック</vt:lpstr>
      <vt:lpstr>Arial</vt:lpstr>
      <vt:lpstr>Calibri</vt:lpstr>
      <vt:lpstr>Office テーマ</vt:lpstr>
      <vt:lpstr>在宅医療における ICT運用の課題と可能性</vt:lpstr>
      <vt:lpstr>アンケート結果</vt:lpstr>
      <vt:lpstr>PowerPoint プレゼンテーション</vt:lpstr>
      <vt:lpstr>回答者の職種と人数</vt:lpstr>
      <vt:lpstr>利用ICTツール（複数回答）</vt:lpstr>
      <vt:lpstr>何種類使っている？</vt:lpstr>
      <vt:lpstr>ICTツールを使わない理由</vt:lpstr>
      <vt:lpstr>ICTツールを選定した理由</vt:lpstr>
      <vt:lpstr>ICTツールの利用頻度</vt:lpstr>
      <vt:lpstr>PowerPoint プレゼンテーション</vt:lpstr>
      <vt:lpstr>デメリット</vt:lpstr>
      <vt:lpstr>アンケート結果より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朝比奈 完</dc:creator>
  <cp:lastModifiedBy>朝比奈 完</cp:lastModifiedBy>
  <cp:revision>12</cp:revision>
  <dcterms:created xsi:type="dcterms:W3CDTF">2021-11-25T11:55:22Z</dcterms:created>
  <dcterms:modified xsi:type="dcterms:W3CDTF">2021-11-28T03:15:23Z</dcterms:modified>
</cp:coreProperties>
</file>